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 id="2147483672" r:id="rId6"/>
  </p:sldMasterIdLst>
  <p:notesMasterIdLst>
    <p:notesMasterId r:id="rId30"/>
  </p:notesMasterIdLst>
  <p:handoutMasterIdLst>
    <p:handoutMasterId r:id="rId31"/>
  </p:handoutMasterIdLst>
  <p:sldIdLst>
    <p:sldId id="301" r:id="rId7"/>
    <p:sldId id="508" r:id="rId8"/>
    <p:sldId id="509" r:id="rId9"/>
    <p:sldId id="510" r:id="rId10"/>
    <p:sldId id="511" r:id="rId11"/>
    <p:sldId id="512" r:id="rId12"/>
    <p:sldId id="569" r:id="rId13"/>
    <p:sldId id="570" r:id="rId14"/>
    <p:sldId id="571" r:id="rId15"/>
    <p:sldId id="513" r:id="rId16"/>
    <p:sldId id="514" r:id="rId17"/>
    <p:sldId id="515" r:id="rId18"/>
    <p:sldId id="516" r:id="rId19"/>
    <p:sldId id="572" r:id="rId20"/>
    <p:sldId id="517" r:id="rId21"/>
    <p:sldId id="518" r:id="rId22"/>
    <p:sldId id="573" r:id="rId23"/>
    <p:sldId id="574" r:id="rId24"/>
    <p:sldId id="575" r:id="rId25"/>
    <p:sldId id="519" r:id="rId26"/>
    <p:sldId id="576" r:id="rId27"/>
    <p:sldId id="579" r:id="rId28"/>
    <p:sldId id="580" r:id="rId2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65D2"/>
    <a:srgbClr val="9900CC"/>
    <a:srgbClr val="CC99FF"/>
    <a:srgbClr val="CC66FF"/>
    <a:srgbClr val="CC00FF"/>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8053" autoAdjust="0"/>
    <p:restoredTop sz="86447" autoAdjust="0"/>
  </p:normalViewPr>
  <p:slideViewPr>
    <p:cSldViewPr>
      <p:cViewPr>
        <p:scale>
          <a:sx n="73" d="100"/>
          <a:sy n="73" d="100"/>
        </p:scale>
        <p:origin x="-720" y="-4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0" d="100"/>
          <a:sy n="80" d="100"/>
        </p:scale>
        <p:origin x="-2076" y="-8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DA26FA5-ED9D-4FAE-A89B-78343BC796B6}" type="slidenum">
              <a:rPr lang="en-GB" smtClean="0"/>
              <a:t>‹#›</a:t>
            </a:fld>
            <a:endParaRPr lang="en-GB"/>
          </a:p>
        </p:txBody>
      </p:sp>
    </p:spTree>
    <p:extLst>
      <p:ext uri="{BB962C8B-B14F-4D97-AF65-F5344CB8AC3E}">
        <p14:creationId xmlns:p14="http://schemas.microsoft.com/office/powerpoint/2010/main" val="350378313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2480129-2BB1-401B-A13C-2B63A71F7B56}" type="slidenum">
              <a:rPr lang="en-GB" smtClean="0"/>
              <a:t>‹#›</a:t>
            </a:fld>
            <a:endParaRPr lang="en-GB"/>
          </a:p>
        </p:txBody>
      </p:sp>
    </p:spTree>
    <p:extLst>
      <p:ext uri="{BB962C8B-B14F-4D97-AF65-F5344CB8AC3E}">
        <p14:creationId xmlns:p14="http://schemas.microsoft.com/office/powerpoint/2010/main" val="248299355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2480129-2BB1-401B-A13C-2B63A71F7B56}" type="slidenum">
              <a:rPr lang="en-GB" smtClean="0"/>
              <a:t>1</a:t>
            </a:fld>
            <a:endParaRPr lang="en-GB"/>
          </a:p>
        </p:txBody>
      </p:sp>
      <p:sp>
        <p:nvSpPr>
          <p:cNvPr id="5" name="Date Placeholder 4"/>
          <p:cNvSpPr>
            <a:spLocks noGrp="1"/>
          </p:cNvSpPr>
          <p:nvPr>
            <p:ph type="dt" idx="11"/>
          </p:nvPr>
        </p:nvSpPr>
        <p:spPr>
          <a:xfrm>
            <a:off x="3850443" y="0"/>
            <a:ext cx="2945659" cy="496332"/>
          </a:xfrm>
          <a:prstGeom prst="rect">
            <a:avLst/>
          </a:prstGeom>
        </p:spPr>
        <p:txBody>
          <a:bodyPr/>
          <a:lstStyle/>
          <a:p>
            <a:fld id="{C801A2F3-31C6-4EFD-A56A-A5E5E6E6E1A5}" type="datetime1">
              <a:rPr lang="en-GB" smtClean="0"/>
              <a:t>29/03/2016</a:t>
            </a:fld>
            <a:endParaRPr lang="en-GB"/>
          </a:p>
        </p:txBody>
      </p:sp>
    </p:spTree>
    <p:extLst>
      <p:ext uri="{BB962C8B-B14F-4D97-AF65-F5344CB8AC3E}">
        <p14:creationId xmlns:p14="http://schemas.microsoft.com/office/powerpoint/2010/main" val="400085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480129-2BB1-401B-A13C-2B63A71F7B56}" type="slidenum">
              <a:rPr lang="en-GB" smtClean="0"/>
              <a:t>6</a:t>
            </a:fld>
            <a:endParaRPr lang="en-GB"/>
          </a:p>
        </p:txBody>
      </p:sp>
    </p:spTree>
    <p:extLst>
      <p:ext uri="{BB962C8B-B14F-4D97-AF65-F5344CB8AC3E}">
        <p14:creationId xmlns:p14="http://schemas.microsoft.com/office/powerpoint/2010/main" val="3883198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480129-2BB1-401B-A13C-2B63A71F7B56}" type="slidenum">
              <a:rPr lang="en-GB" smtClean="0"/>
              <a:t>13</a:t>
            </a:fld>
            <a:endParaRPr lang="en-GB"/>
          </a:p>
        </p:txBody>
      </p:sp>
    </p:spTree>
    <p:extLst>
      <p:ext uri="{BB962C8B-B14F-4D97-AF65-F5344CB8AC3E}">
        <p14:creationId xmlns:p14="http://schemas.microsoft.com/office/powerpoint/2010/main" val="3457960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US" smtClean="0"/>
              <a:t>22/3/2016</a:t>
            </a:r>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t>‹#›</a:t>
            </a:fld>
            <a:endParaRPr lang="en-GB"/>
          </a:p>
        </p:txBody>
      </p:sp>
    </p:spTree>
    <p:extLst>
      <p:ext uri="{BB962C8B-B14F-4D97-AF65-F5344CB8AC3E}">
        <p14:creationId xmlns:p14="http://schemas.microsoft.com/office/powerpoint/2010/main" val="3882821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22/3/2016</a:t>
            </a:r>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t>‹#›</a:t>
            </a:fld>
            <a:endParaRPr lang="en-GB"/>
          </a:p>
        </p:txBody>
      </p:sp>
    </p:spTree>
    <p:extLst>
      <p:ext uri="{BB962C8B-B14F-4D97-AF65-F5344CB8AC3E}">
        <p14:creationId xmlns:p14="http://schemas.microsoft.com/office/powerpoint/2010/main" val="2319944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22/3/2016</a:t>
            </a:r>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t>‹#›</a:t>
            </a:fld>
            <a:endParaRPr lang="en-GB"/>
          </a:p>
        </p:txBody>
      </p:sp>
    </p:spTree>
    <p:extLst>
      <p:ext uri="{BB962C8B-B14F-4D97-AF65-F5344CB8AC3E}">
        <p14:creationId xmlns:p14="http://schemas.microsoft.com/office/powerpoint/2010/main" val="484213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US" smtClean="0">
                <a:solidFill>
                  <a:prstClr val="black">
                    <a:tint val="75000"/>
                  </a:prstClr>
                </a:solidFill>
              </a:rPr>
              <a:t>22/3/2016</a:t>
            </a:r>
            <a:endParaRPr lang="en-GB" dirty="0">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533745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solidFill>
                  <a:prstClr val="black">
                    <a:tint val="75000"/>
                  </a:prstClr>
                </a:solidFill>
              </a:rPr>
              <a:t>22/3/2016</a:t>
            </a:r>
            <a:endParaRPr lang="en-GB">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8894009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solidFill>
                  <a:prstClr val="black">
                    <a:tint val="75000"/>
                  </a:prstClr>
                </a:solidFill>
              </a:rPr>
              <a:t>22/3/2016</a:t>
            </a:r>
            <a:endParaRPr lang="en-GB">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5124496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US" smtClean="0">
                <a:solidFill>
                  <a:prstClr val="black">
                    <a:tint val="75000"/>
                  </a:prstClr>
                </a:solidFill>
              </a:rPr>
              <a:t>22/3/2016</a:t>
            </a:r>
            <a:endParaRPr lang="en-GB">
              <a:solidFill>
                <a:prstClr val="black">
                  <a:tint val="75000"/>
                </a:prstClr>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587135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US" smtClean="0">
                <a:solidFill>
                  <a:prstClr val="black">
                    <a:tint val="75000"/>
                  </a:prstClr>
                </a:solidFill>
              </a:rPr>
              <a:t>22/3/2016</a:t>
            </a:r>
            <a:endParaRPr lang="en-GB">
              <a:solidFill>
                <a:prstClr val="black">
                  <a:tint val="75000"/>
                </a:prstClr>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6815553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US" smtClean="0">
                <a:solidFill>
                  <a:prstClr val="black">
                    <a:tint val="75000"/>
                  </a:prstClr>
                </a:solidFill>
              </a:rPr>
              <a:t>22/3/2016</a:t>
            </a:r>
            <a:endParaRPr lang="en-GB">
              <a:solidFill>
                <a:prstClr val="black">
                  <a:tint val="75000"/>
                </a:prstClr>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3598652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22/3/2016</a:t>
            </a:r>
            <a:endParaRPr lang="en-GB">
              <a:solidFill>
                <a:prstClr val="black">
                  <a:tint val="75000"/>
                </a:prstClr>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8820098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22/3/2016</a:t>
            </a:r>
            <a:endParaRPr lang="en-GB">
              <a:solidFill>
                <a:prstClr val="black">
                  <a:tint val="75000"/>
                </a:prstClr>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4258191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22/3/2016</a:t>
            </a:r>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t>‹#›</a:t>
            </a:fld>
            <a:endParaRPr lang="en-GB"/>
          </a:p>
        </p:txBody>
      </p:sp>
    </p:spTree>
    <p:extLst>
      <p:ext uri="{BB962C8B-B14F-4D97-AF65-F5344CB8AC3E}">
        <p14:creationId xmlns:p14="http://schemas.microsoft.com/office/powerpoint/2010/main" val="20739902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22/3/2016</a:t>
            </a:r>
            <a:endParaRPr lang="en-GB">
              <a:solidFill>
                <a:prstClr val="black">
                  <a:tint val="75000"/>
                </a:prstClr>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9475732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solidFill>
                  <a:prstClr val="black">
                    <a:tint val="75000"/>
                  </a:prstClr>
                </a:solidFill>
              </a:rPr>
              <a:t>22/3/2016</a:t>
            </a:r>
            <a:endParaRPr lang="en-GB">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7722453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solidFill>
                  <a:prstClr val="black">
                    <a:tint val="75000"/>
                  </a:prstClr>
                </a:solidFill>
              </a:rPr>
              <a:t>22/3/2016</a:t>
            </a:r>
            <a:endParaRPr lang="en-GB">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5420362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US" smtClean="0">
                <a:solidFill>
                  <a:prstClr val="black">
                    <a:tint val="75000"/>
                  </a:prstClr>
                </a:solidFill>
              </a:rPr>
              <a:t>22/3/2016</a:t>
            </a:r>
            <a:endParaRPr lang="en-GB" dirty="0">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2177441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solidFill>
                  <a:prstClr val="black">
                    <a:tint val="75000"/>
                  </a:prstClr>
                </a:solidFill>
              </a:rPr>
              <a:t>22/3/2016</a:t>
            </a:r>
            <a:endParaRPr lang="en-GB">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9449107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solidFill>
                  <a:prstClr val="black">
                    <a:tint val="75000"/>
                  </a:prstClr>
                </a:solidFill>
              </a:rPr>
              <a:t>22/3/2016</a:t>
            </a:r>
            <a:endParaRPr lang="en-GB">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6171436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US" smtClean="0">
                <a:solidFill>
                  <a:prstClr val="black">
                    <a:tint val="75000"/>
                  </a:prstClr>
                </a:solidFill>
              </a:rPr>
              <a:t>22/3/2016</a:t>
            </a:r>
            <a:endParaRPr lang="en-GB">
              <a:solidFill>
                <a:prstClr val="black">
                  <a:tint val="75000"/>
                </a:prstClr>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8467794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US" smtClean="0">
                <a:solidFill>
                  <a:prstClr val="black">
                    <a:tint val="75000"/>
                  </a:prstClr>
                </a:solidFill>
              </a:rPr>
              <a:t>22/3/2016</a:t>
            </a:r>
            <a:endParaRPr lang="en-GB">
              <a:solidFill>
                <a:prstClr val="black">
                  <a:tint val="75000"/>
                </a:prstClr>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9578472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US" smtClean="0">
                <a:solidFill>
                  <a:prstClr val="black">
                    <a:tint val="75000"/>
                  </a:prstClr>
                </a:solidFill>
              </a:rPr>
              <a:t>22/3/2016</a:t>
            </a:r>
            <a:endParaRPr lang="en-GB">
              <a:solidFill>
                <a:prstClr val="black">
                  <a:tint val="75000"/>
                </a:prstClr>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4505844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22/3/2016</a:t>
            </a:r>
            <a:endParaRPr lang="en-GB">
              <a:solidFill>
                <a:prstClr val="black">
                  <a:tint val="75000"/>
                </a:prstClr>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4172601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22/3/2016</a:t>
            </a:r>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t>‹#›</a:t>
            </a:fld>
            <a:endParaRPr lang="en-GB"/>
          </a:p>
        </p:txBody>
      </p:sp>
    </p:spTree>
    <p:extLst>
      <p:ext uri="{BB962C8B-B14F-4D97-AF65-F5344CB8AC3E}">
        <p14:creationId xmlns:p14="http://schemas.microsoft.com/office/powerpoint/2010/main" val="13536687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22/3/2016</a:t>
            </a:r>
            <a:endParaRPr lang="en-GB">
              <a:solidFill>
                <a:prstClr val="black">
                  <a:tint val="75000"/>
                </a:prstClr>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1972567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22/3/2016</a:t>
            </a:r>
            <a:endParaRPr lang="en-GB">
              <a:solidFill>
                <a:prstClr val="black">
                  <a:tint val="75000"/>
                </a:prstClr>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9830567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solidFill>
                  <a:prstClr val="black">
                    <a:tint val="75000"/>
                  </a:prstClr>
                </a:solidFill>
              </a:rPr>
              <a:t>22/3/2016</a:t>
            </a:r>
            <a:endParaRPr lang="en-GB">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8678906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solidFill>
                  <a:prstClr val="black">
                    <a:tint val="75000"/>
                  </a:prstClr>
                </a:solidFill>
              </a:rPr>
              <a:t>22/3/2016</a:t>
            </a:r>
            <a:endParaRPr lang="en-GB">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090701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US" smtClean="0"/>
              <a:t>22/3/2016</a:t>
            </a:r>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t>‹#›</a:t>
            </a:fld>
            <a:endParaRPr lang="en-GB"/>
          </a:p>
        </p:txBody>
      </p:sp>
    </p:spTree>
    <p:extLst>
      <p:ext uri="{BB962C8B-B14F-4D97-AF65-F5344CB8AC3E}">
        <p14:creationId xmlns:p14="http://schemas.microsoft.com/office/powerpoint/2010/main" val="2668193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US" smtClean="0"/>
              <a:t>22/3/2016</a:t>
            </a:r>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t>‹#›</a:t>
            </a:fld>
            <a:endParaRPr lang="en-GB"/>
          </a:p>
        </p:txBody>
      </p:sp>
    </p:spTree>
    <p:extLst>
      <p:ext uri="{BB962C8B-B14F-4D97-AF65-F5344CB8AC3E}">
        <p14:creationId xmlns:p14="http://schemas.microsoft.com/office/powerpoint/2010/main" val="98260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US" smtClean="0"/>
              <a:t>22/3/2016</a:t>
            </a:r>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t>‹#›</a:t>
            </a:fld>
            <a:endParaRPr lang="en-GB"/>
          </a:p>
        </p:txBody>
      </p:sp>
    </p:spTree>
    <p:extLst>
      <p:ext uri="{BB962C8B-B14F-4D97-AF65-F5344CB8AC3E}">
        <p14:creationId xmlns:p14="http://schemas.microsoft.com/office/powerpoint/2010/main" val="18224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22/3/2016</a:t>
            </a:r>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t>‹#›</a:t>
            </a:fld>
            <a:endParaRPr lang="en-GB"/>
          </a:p>
        </p:txBody>
      </p:sp>
    </p:spTree>
    <p:extLst>
      <p:ext uri="{BB962C8B-B14F-4D97-AF65-F5344CB8AC3E}">
        <p14:creationId xmlns:p14="http://schemas.microsoft.com/office/powerpoint/2010/main" val="505537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22/3/2016</a:t>
            </a:r>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t>‹#›</a:t>
            </a:fld>
            <a:endParaRPr lang="en-GB"/>
          </a:p>
        </p:txBody>
      </p:sp>
    </p:spTree>
    <p:extLst>
      <p:ext uri="{BB962C8B-B14F-4D97-AF65-F5344CB8AC3E}">
        <p14:creationId xmlns:p14="http://schemas.microsoft.com/office/powerpoint/2010/main" val="1469867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22/3/2016</a:t>
            </a:r>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12B230-A07B-4320-89DA-7B906C38E03E}" type="slidenum">
              <a:rPr lang="en-GB" smtClean="0"/>
              <a:t>‹#›</a:t>
            </a:fld>
            <a:endParaRPr lang="en-GB"/>
          </a:p>
        </p:txBody>
      </p:sp>
    </p:spTree>
    <p:extLst>
      <p:ext uri="{BB962C8B-B14F-4D97-AF65-F5344CB8AC3E}">
        <p14:creationId xmlns:p14="http://schemas.microsoft.com/office/powerpoint/2010/main" val="392464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22/3/2016</a:t>
            </a:r>
            <a:endParaRPr lang="en-GB"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017230" y="5301208"/>
            <a:ext cx="2993831" cy="1556792"/>
          </a:xfrm>
          <a:prstGeom prst="rect">
            <a:avLst/>
          </a:prstGeom>
        </p:spPr>
      </p:pic>
    </p:spTree>
    <p:extLst>
      <p:ext uri="{BB962C8B-B14F-4D97-AF65-F5344CB8AC3E}">
        <p14:creationId xmlns:p14="http://schemas.microsoft.com/office/powerpoint/2010/main" val="4115529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solidFill>
                  <a:prstClr val="black">
                    <a:tint val="75000"/>
                  </a:prstClr>
                </a:solidFill>
              </a:rPr>
              <a:t>22/3/2016</a:t>
            </a:r>
            <a:endParaRPr lang="en-GB" dirty="0">
              <a:solidFill>
                <a:prstClr val="black">
                  <a:tint val="75000"/>
                </a:prstClr>
              </a:solidFill>
            </a:endParaRPr>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017230" y="5301208"/>
            <a:ext cx="2993831" cy="1556792"/>
          </a:xfrm>
          <a:prstGeom prst="rect">
            <a:avLst/>
          </a:prstGeom>
        </p:spPr>
      </p:pic>
    </p:spTree>
    <p:extLst>
      <p:ext uri="{BB962C8B-B14F-4D97-AF65-F5344CB8AC3E}">
        <p14:creationId xmlns:p14="http://schemas.microsoft.com/office/powerpoint/2010/main" val="18842708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solidFill>
                  <a:prstClr val="black">
                    <a:tint val="75000"/>
                  </a:prstClr>
                </a:solidFill>
              </a:rPr>
              <a:t>22/3/2016</a:t>
            </a:r>
            <a:endParaRPr lang="en-GB" dirty="0">
              <a:solidFill>
                <a:prstClr val="black">
                  <a:tint val="75000"/>
                </a:prstClr>
              </a:solidFill>
            </a:endParaRPr>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017230" y="5301208"/>
            <a:ext cx="2993831" cy="1556792"/>
          </a:xfrm>
          <a:prstGeom prst="rect">
            <a:avLst/>
          </a:prstGeom>
        </p:spPr>
      </p:pic>
    </p:spTree>
    <p:extLst>
      <p:ext uri="{BB962C8B-B14F-4D97-AF65-F5344CB8AC3E}">
        <p14:creationId xmlns:p14="http://schemas.microsoft.com/office/powerpoint/2010/main" val="22721690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revenue.scot/" TargetMode="External"/><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23.xml.rels><?xml version="1.0" encoding="UTF-8" standalone="yes"?>
<Relationships xmlns="http://schemas.openxmlformats.org/package/2006/relationships"><Relationship Id="rId3" Type="http://schemas.openxmlformats.org/officeDocument/2006/relationships/hyperlink" Target="mailto:info@revenue.scot" TargetMode="External"/><Relationship Id="rId2" Type="http://schemas.openxmlformats.org/officeDocument/2006/relationships/hyperlink" Target="mailto:LBTT@revenue.scot" TargetMode="Externa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cottish.parliament.uk/parliamentarybusiness/CurrentCommittees/95258.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628800"/>
            <a:ext cx="8568952" cy="2162671"/>
          </a:xfrm>
        </p:spPr>
        <p:txBody>
          <a:bodyPr>
            <a:normAutofit/>
          </a:bodyPr>
          <a:lstStyle/>
          <a:p>
            <a:r>
              <a:rPr lang="en-GB" sz="4800" b="1" kern="1400" dirty="0" smtClean="0">
                <a:solidFill>
                  <a:srgbClr val="8C6CD0"/>
                </a:solidFill>
                <a:ea typeface="+mn-ea"/>
                <a:cs typeface="+mn-cs"/>
              </a:rPr>
              <a:t>Revenue Scotland</a:t>
            </a:r>
            <a:br>
              <a:rPr lang="en-GB" sz="4800" b="1" kern="1400" dirty="0" smtClean="0">
                <a:solidFill>
                  <a:srgbClr val="8C6CD0"/>
                </a:solidFill>
                <a:ea typeface="+mn-ea"/>
                <a:cs typeface="+mn-cs"/>
              </a:rPr>
            </a:br>
            <a:r>
              <a:rPr lang="en-GB" sz="4800" b="1" kern="1400" dirty="0" err="1" smtClean="0">
                <a:solidFill>
                  <a:srgbClr val="8C6CD0"/>
                </a:solidFill>
                <a:ea typeface="+mn-ea"/>
                <a:cs typeface="+mn-cs"/>
              </a:rPr>
              <a:t>LBTT</a:t>
            </a:r>
            <a:r>
              <a:rPr lang="en-GB" sz="4800" b="1" kern="1400" dirty="0" smtClean="0">
                <a:solidFill>
                  <a:srgbClr val="8C6CD0"/>
                </a:solidFill>
                <a:ea typeface="+mn-ea"/>
                <a:cs typeface="+mn-cs"/>
              </a:rPr>
              <a:t> Webinar</a:t>
            </a:r>
            <a:br>
              <a:rPr lang="en-GB" sz="4800" b="1" kern="1400" dirty="0" smtClean="0">
                <a:solidFill>
                  <a:srgbClr val="8C6CD0"/>
                </a:solidFill>
                <a:ea typeface="+mn-ea"/>
                <a:cs typeface="+mn-cs"/>
              </a:rPr>
            </a:br>
            <a:r>
              <a:rPr lang="en-GB" sz="2400" b="1" kern="1400" dirty="0" smtClean="0">
                <a:solidFill>
                  <a:schemeClr val="bg1">
                    <a:lumMod val="75000"/>
                  </a:schemeClr>
                </a:solidFill>
                <a:ea typeface="+mn-ea"/>
                <a:cs typeface="+mn-cs"/>
              </a:rPr>
              <a:t>Thursday 24 March 11:30</a:t>
            </a:r>
            <a:endParaRPr lang="en-GB" sz="4800" b="1" kern="1400" dirty="0">
              <a:solidFill>
                <a:schemeClr val="bg1">
                  <a:lumMod val="75000"/>
                </a:schemeClr>
              </a:solidFill>
              <a:ea typeface="+mn-ea"/>
              <a:cs typeface="+mn-cs"/>
            </a:endParaRPr>
          </a:p>
        </p:txBody>
      </p:sp>
    </p:spTree>
    <p:extLst>
      <p:ext uri="{BB962C8B-B14F-4D97-AF65-F5344CB8AC3E}">
        <p14:creationId xmlns:p14="http://schemas.microsoft.com/office/powerpoint/2010/main" val="895300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kern="1400" dirty="0">
                <a:solidFill>
                  <a:srgbClr val="8C6CD0"/>
                </a:solidFill>
              </a:rPr>
              <a:t>4. Transitional arrangements</a:t>
            </a:r>
          </a:p>
        </p:txBody>
      </p:sp>
      <p:sp>
        <p:nvSpPr>
          <p:cNvPr id="3" name="Content Placeholder 2"/>
          <p:cNvSpPr>
            <a:spLocks noGrp="1"/>
          </p:cNvSpPr>
          <p:nvPr>
            <p:ph idx="1"/>
          </p:nvPr>
        </p:nvSpPr>
        <p:spPr/>
        <p:txBody>
          <a:bodyPr>
            <a:normAutofit/>
          </a:bodyPr>
          <a:lstStyle/>
          <a:p>
            <a:pPr fontAlgn="base"/>
            <a:r>
              <a:rPr lang="en-GB" sz="2400" dirty="0" smtClean="0"/>
              <a:t>If the buyer </a:t>
            </a:r>
            <a:r>
              <a:rPr lang="en-GB" sz="2400" dirty="0"/>
              <a:t>entered into the contract before 28 January 2016 </a:t>
            </a:r>
            <a:r>
              <a:rPr lang="en-GB" sz="2400" dirty="0" smtClean="0"/>
              <a:t>(the date the Bill was introduced) the ADS will not apply, </a:t>
            </a:r>
            <a:r>
              <a:rPr lang="en-GB" sz="2400" dirty="0"/>
              <a:t>whatever the effective date is</a:t>
            </a:r>
            <a:r>
              <a:rPr lang="en-GB" sz="2400" dirty="0" smtClean="0"/>
              <a:t>.</a:t>
            </a:r>
          </a:p>
          <a:p>
            <a:pPr fontAlgn="base"/>
            <a:r>
              <a:rPr lang="en-GB" sz="2400" dirty="0"/>
              <a:t>If </a:t>
            </a:r>
            <a:r>
              <a:rPr lang="en-GB" sz="2400" dirty="0" smtClean="0"/>
              <a:t>the buyer </a:t>
            </a:r>
            <a:r>
              <a:rPr lang="en-GB" sz="2400" dirty="0"/>
              <a:t>entered into </a:t>
            </a:r>
            <a:r>
              <a:rPr lang="en-GB" sz="2400" dirty="0" smtClean="0"/>
              <a:t>the contract on </a:t>
            </a:r>
            <a:r>
              <a:rPr lang="en-GB" sz="2400" dirty="0"/>
              <a:t>or after 28 January, 2016, and the effective date of the transaction is on or after 1 </a:t>
            </a:r>
            <a:r>
              <a:rPr lang="en-GB" sz="2400" dirty="0" smtClean="0"/>
              <a:t>April </a:t>
            </a:r>
            <a:r>
              <a:rPr lang="en-GB" sz="2400" dirty="0"/>
              <a:t>2016, the Additional Dwelling Supplement will apply.</a:t>
            </a:r>
          </a:p>
          <a:p>
            <a:endParaRPr lang="en-GB" dirty="0"/>
          </a:p>
        </p:txBody>
      </p:sp>
      <p:sp>
        <p:nvSpPr>
          <p:cNvPr id="4" name="Date Placeholder 3"/>
          <p:cNvSpPr>
            <a:spLocks noGrp="1"/>
          </p:cNvSpPr>
          <p:nvPr>
            <p:ph type="dt" sz="half" idx="10"/>
          </p:nvPr>
        </p:nvSpPr>
        <p:spPr/>
        <p:txBody>
          <a:bodyPr/>
          <a:lstStyle/>
          <a:p>
            <a:r>
              <a:rPr lang="en-US" dirty="0" smtClean="0"/>
              <a:t>24/3/2016</a:t>
            </a:r>
            <a:endParaRPr lang="en-GB" dirty="0"/>
          </a:p>
        </p:txBody>
      </p:sp>
    </p:spTree>
    <p:extLst>
      <p:ext uri="{BB962C8B-B14F-4D97-AF65-F5344CB8AC3E}">
        <p14:creationId xmlns:p14="http://schemas.microsoft.com/office/powerpoint/2010/main" val="27742373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kern="1400" dirty="0">
                <a:solidFill>
                  <a:srgbClr val="8C6CD0"/>
                </a:solidFill>
              </a:rPr>
              <a:t>5. Key issues</a:t>
            </a:r>
          </a:p>
        </p:txBody>
      </p:sp>
      <p:sp>
        <p:nvSpPr>
          <p:cNvPr id="3" name="Content Placeholder 2"/>
          <p:cNvSpPr>
            <a:spLocks noGrp="1"/>
          </p:cNvSpPr>
          <p:nvPr>
            <p:ph idx="1"/>
          </p:nvPr>
        </p:nvSpPr>
        <p:spPr>
          <a:xfrm>
            <a:off x="395536" y="1196752"/>
            <a:ext cx="8301608" cy="4896544"/>
          </a:xfrm>
        </p:spPr>
        <p:txBody>
          <a:bodyPr>
            <a:normAutofit/>
          </a:bodyPr>
          <a:lstStyle/>
          <a:p>
            <a:pPr marL="0" indent="0">
              <a:buNone/>
            </a:pPr>
            <a:r>
              <a:rPr lang="en-GB" sz="2400" b="1" dirty="0" smtClean="0"/>
              <a:t>i. Buyer replacing their main residence</a:t>
            </a:r>
          </a:p>
          <a:p>
            <a:r>
              <a:rPr lang="en-GB" sz="2400" dirty="0" smtClean="0"/>
              <a:t>In most cases, sale of previous main residence will take place on or before the effective date of the purchase of the next main residence</a:t>
            </a:r>
          </a:p>
          <a:p>
            <a:r>
              <a:rPr lang="en-GB" sz="2400" dirty="0" smtClean="0"/>
              <a:t>In some cases, the sale may occur after the effective date, so 2 homes are owned on that day</a:t>
            </a:r>
          </a:p>
          <a:p>
            <a:r>
              <a:rPr lang="en-GB" sz="2400" dirty="0" smtClean="0"/>
              <a:t>If sale </a:t>
            </a:r>
            <a:r>
              <a:rPr lang="en-GB" sz="2400" dirty="0"/>
              <a:t>of </a:t>
            </a:r>
            <a:r>
              <a:rPr lang="en-GB" sz="2400" dirty="0" smtClean="0"/>
              <a:t>previous </a:t>
            </a:r>
            <a:r>
              <a:rPr lang="en-GB" sz="2400" dirty="0"/>
              <a:t>main residence takes place before the </a:t>
            </a:r>
            <a:r>
              <a:rPr lang="en-GB" sz="2400" dirty="0" smtClean="0"/>
              <a:t>tax </a:t>
            </a:r>
            <a:r>
              <a:rPr lang="en-GB" sz="2400" dirty="0"/>
              <a:t>return for the purchase of </a:t>
            </a:r>
            <a:r>
              <a:rPr lang="en-GB" sz="2400" dirty="0" smtClean="0"/>
              <a:t>next </a:t>
            </a:r>
            <a:r>
              <a:rPr lang="en-GB" sz="2400" dirty="0"/>
              <a:t>main residence is made, no </a:t>
            </a:r>
            <a:r>
              <a:rPr lang="en-GB" sz="2400" dirty="0" smtClean="0"/>
              <a:t>ADS is due</a:t>
            </a:r>
          </a:p>
          <a:p>
            <a:r>
              <a:rPr lang="en-GB" sz="2400" dirty="0" smtClean="0"/>
              <a:t>Otherwise, ADS is due.  But if sale of previous main residence takes place within 18 months of effective date, claim for repayment of ADS can be made</a:t>
            </a:r>
            <a:endParaRPr lang="en-GB" sz="2400" dirty="0"/>
          </a:p>
        </p:txBody>
      </p:sp>
      <p:sp>
        <p:nvSpPr>
          <p:cNvPr id="4" name="Date Placeholder 3"/>
          <p:cNvSpPr>
            <a:spLocks noGrp="1"/>
          </p:cNvSpPr>
          <p:nvPr>
            <p:ph type="dt" sz="half" idx="10"/>
          </p:nvPr>
        </p:nvSpPr>
        <p:spPr/>
        <p:txBody>
          <a:bodyPr/>
          <a:lstStyle/>
          <a:p>
            <a:r>
              <a:rPr lang="en-US" dirty="0" smtClean="0"/>
              <a:t>24/3/2016</a:t>
            </a:r>
            <a:endParaRPr lang="en-GB" dirty="0"/>
          </a:p>
        </p:txBody>
      </p:sp>
    </p:spTree>
    <p:extLst>
      <p:ext uri="{BB962C8B-B14F-4D97-AF65-F5344CB8AC3E}">
        <p14:creationId xmlns:p14="http://schemas.microsoft.com/office/powerpoint/2010/main" val="3319673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kern="1400" dirty="0">
                <a:solidFill>
                  <a:srgbClr val="8C6CD0"/>
                </a:solidFill>
              </a:rPr>
              <a:t>Key issues</a:t>
            </a:r>
          </a:p>
        </p:txBody>
      </p:sp>
      <p:sp>
        <p:nvSpPr>
          <p:cNvPr id="3" name="Content Placeholder 2"/>
          <p:cNvSpPr>
            <a:spLocks noGrp="1"/>
          </p:cNvSpPr>
          <p:nvPr>
            <p:ph idx="1"/>
          </p:nvPr>
        </p:nvSpPr>
        <p:spPr>
          <a:xfrm>
            <a:off x="395536" y="1484784"/>
            <a:ext cx="8496944" cy="4525963"/>
          </a:xfrm>
        </p:spPr>
        <p:txBody>
          <a:bodyPr/>
          <a:lstStyle/>
          <a:p>
            <a:pPr marL="0" indent="0">
              <a:buNone/>
            </a:pPr>
            <a:r>
              <a:rPr lang="en-GB" sz="2400" b="1" dirty="0" smtClean="0"/>
              <a:t>ii. Claiming </a:t>
            </a:r>
            <a:r>
              <a:rPr lang="en-GB" sz="2400" b="1" dirty="0"/>
              <a:t>a repayment of </a:t>
            </a:r>
            <a:r>
              <a:rPr lang="en-GB" sz="2400" b="1" dirty="0" smtClean="0"/>
              <a:t>ADS</a:t>
            </a:r>
          </a:p>
          <a:p>
            <a:r>
              <a:rPr lang="en-GB" sz="2400" dirty="0" smtClean="0"/>
              <a:t>Same process as the claim for any repayment of tax</a:t>
            </a:r>
          </a:p>
          <a:p>
            <a:r>
              <a:rPr lang="en-GB" sz="2400" dirty="0"/>
              <a:t>A repayment can be claimed by either amending the </a:t>
            </a:r>
            <a:r>
              <a:rPr lang="en-GB" sz="2400" dirty="0" err="1"/>
              <a:t>LBTT</a:t>
            </a:r>
            <a:r>
              <a:rPr lang="en-GB" sz="2400" dirty="0"/>
              <a:t> return if within the 12 month amendment </a:t>
            </a:r>
            <a:r>
              <a:rPr lang="en-GB" sz="2400" dirty="0" smtClean="0"/>
              <a:t>period</a:t>
            </a:r>
          </a:p>
          <a:p>
            <a:r>
              <a:rPr lang="en-GB" sz="2400" dirty="0" smtClean="0"/>
              <a:t>If the </a:t>
            </a:r>
            <a:r>
              <a:rPr lang="en-GB" sz="2400" dirty="0"/>
              <a:t>amendment period has expired, </a:t>
            </a:r>
            <a:r>
              <a:rPr lang="en-GB" sz="2400" dirty="0" smtClean="0"/>
              <a:t>a </a:t>
            </a:r>
            <a:r>
              <a:rPr lang="en-GB" sz="2400" dirty="0"/>
              <a:t>claim for repayment of an overpayment of tax to </a:t>
            </a:r>
            <a:r>
              <a:rPr lang="en-GB" sz="2400" dirty="0" smtClean="0"/>
              <a:t>Revenue Scotland must be made in writing</a:t>
            </a:r>
          </a:p>
          <a:p>
            <a:pPr marL="0" indent="0">
              <a:buNone/>
            </a:pPr>
            <a:endParaRPr lang="en-GB" dirty="0"/>
          </a:p>
        </p:txBody>
      </p:sp>
      <p:sp>
        <p:nvSpPr>
          <p:cNvPr id="4" name="Date Placeholder 3"/>
          <p:cNvSpPr>
            <a:spLocks noGrp="1"/>
          </p:cNvSpPr>
          <p:nvPr>
            <p:ph type="dt" sz="half" idx="10"/>
          </p:nvPr>
        </p:nvSpPr>
        <p:spPr/>
        <p:txBody>
          <a:bodyPr/>
          <a:lstStyle/>
          <a:p>
            <a:r>
              <a:rPr lang="en-US" dirty="0" smtClean="0"/>
              <a:t>24/3/2016</a:t>
            </a:r>
            <a:endParaRPr lang="en-GB" dirty="0"/>
          </a:p>
        </p:txBody>
      </p:sp>
    </p:spTree>
    <p:extLst>
      <p:ext uri="{BB962C8B-B14F-4D97-AF65-F5344CB8AC3E}">
        <p14:creationId xmlns:p14="http://schemas.microsoft.com/office/powerpoint/2010/main" val="702097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a:bodyPr>
          <a:lstStyle/>
          <a:p>
            <a:pPr marL="0" indent="0"/>
            <a:r>
              <a:rPr lang="en-GB" b="1" kern="1400" dirty="0">
                <a:solidFill>
                  <a:srgbClr val="8C6CD0"/>
                </a:solidFill>
              </a:rPr>
              <a:t>Key issues</a:t>
            </a:r>
          </a:p>
        </p:txBody>
      </p:sp>
      <p:sp>
        <p:nvSpPr>
          <p:cNvPr id="3" name="Content Placeholder 2"/>
          <p:cNvSpPr>
            <a:spLocks noGrp="1"/>
          </p:cNvSpPr>
          <p:nvPr>
            <p:ph idx="1"/>
          </p:nvPr>
        </p:nvSpPr>
        <p:spPr>
          <a:xfrm>
            <a:off x="395536" y="1124744"/>
            <a:ext cx="8301608" cy="4752528"/>
          </a:xfrm>
        </p:spPr>
        <p:txBody>
          <a:bodyPr>
            <a:normAutofit/>
          </a:bodyPr>
          <a:lstStyle/>
          <a:p>
            <a:pPr marL="0" indent="0">
              <a:buNone/>
            </a:pPr>
            <a:r>
              <a:rPr lang="en-GB" sz="2400" b="1" dirty="0" smtClean="0"/>
              <a:t>iii</a:t>
            </a:r>
            <a:r>
              <a:rPr lang="en-GB" sz="2400" b="1" dirty="0"/>
              <a:t>. </a:t>
            </a:r>
            <a:r>
              <a:rPr lang="en-GB" sz="2400" b="1" dirty="0" smtClean="0"/>
              <a:t>Individuals / companies acquiring a residential property</a:t>
            </a:r>
          </a:p>
          <a:p>
            <a:r>
              <a:rPr lang="en-GB" sz="2400" dirty="0" smtClean="0"/>
              <a:t>If an individual buys a residential property and retains a home they already own, the ADS applies.</a:t>
            </a:r>
          </a:p>
          <a:p>
            <a:r>
              <a:rPr lang="en-GB" sz="2400" dirty="0"/>
              <a:t>If an individual lives in a rented home </a:t>
            </a:r>
            <a:r>
              <a:rPr lang="en-GB" sz="2400" dirty="0" smtClean="0"/>
              <a:t>and buys a residential property, </a:t>
            </a:r>
            <a:r>
              <a:rPr lang="en-GB" sz="2400" dirty="0"/>
              <a:t>the ADS </a:t>
            </a:r>
            <a:r>
              <a:rPr lang="en-GB" sz="2400" dirty="0" smtClean="0"/>
              <a:t>does not apply.</a:t>
            </a:r>
          </a:p>
          <a:p>
            <a:r>
              <a:rPr lang="en-GB" sz="2400" dirty="0"/>
              <a:t>If an individual buys </a:t>
            </a:r>
            <a:r>
              <a:rPr lang="en-GB" sz="2400" dirty="0" smtClean="0"/>
              <a:t>a residential property in a capacity as a company owner, </a:t>
            </a:r>
            <a:r>
              <a:rPr lang="en-GB" sz="2400" dirty="0"/>
              <a:t>the ADS </a:t>
            </a:r>
            <a:r>
              <a:rPr lang="en-GB" sz="2400" dirty="0" smtClean="0"/>
              <a:t>applies.</a:t>
            </a:r>
          </a:p>
          <a:p>
            <a:r>
              <a:rPr lang="en-GB" sz="2400" dirty="0" smtClean="0"/>
              <a:t>The ADS applies to any acquisition of a </a:t>
            </a:r>
            <a:r>
              <a:rPr lang="en-GB" sz="2400" dirty="0" err="1" smtClean="0"/>
              <a:t>resdiential</a:t>
            </a:r>
            <a:r>
              <a:rPr lang="en-GB" sz="2400" dirty="0" smtClean="0"/>
              <a:t> </a:t>
            </a:r>
            <a:r>
              <a:rPr lang="en-GB" sz="2400" dirty="0"/>
              <a:t>property </a:t>
            </a:r>
            <a:r>
              <a:rPr lang="en-GB" sz="2400" dirty="0" smtClean="0"/>
              <a:t>by a company, even the first property. </a:t>
            </a:r>
            <a:endParaRPr lang="en-GB" sz="2400" dirty="0"/>
          </a:p>
        </p:txBody>
      </p:sp>
      <p:sp>
        <p:nvSpPr>
          <p:cNvPr id="4" name="Date Placeholder 3"/>
          <p:cNvSpPr>
            <a:spLocks noGrp="1"/>
          </p:cNvSpPr>
          <p:nvPr>
            <p:ph type="dt" sz="half" idx="10"/>
          </p:nvPr>
        </p:nvSpPr>
        <p:spPr/>
        <p:txBody>
          <a:bodyPr/>
          <a:lstStyle/>
          <a:p>
            <a:r>
              <a:rPr lang="en-US" dirty="0" smtClean="0"/>
              <a:t>24/3/2016</a:t>
            </a:r>
            <a:endParaRPr lang="en-GB" dirty="0"/>
          </a:p>
        </p:txBody>
      </p:sp>
    </p:spTree>
    <p:extLst>
      <p:ext uri="{BB962C8B-B14F-4D97-AF65-F5344CB8AC3E}">
        <p14:creationId xmlns:p14="http://schemas.microsoft.com/office/powerpoint/2010/main" val="4113520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solidFill>
                  <a:srgbClr val="8D65D2"/>
                </a:solidFill>
              </a:rPr>
              <a:t>Example 4: Sole trader </a:t>
            </a:r>
            <a:r>
              <a:rPr lang="en-GB" sz="3200" b="1" dirty="0">
                <a:solidFill>
                  <a:srgbClr val="8D65D2"/>
                </a:solidFill>
              </a:rPr>
              <a:t>p</a:t>
            </a:r>
            <a:r>
              <a:rPr lang="en-GB" sz="3200" b="1" dirty="0" smtClean="0">
                <a:solidFill>
                  <a:srgbClr val="8D65D2"/>
                </a:solidFill>
              </a:rPr>
              <a:t>roperty </a:t>
            </a:r>
            <a:br>
              <a:rPr lang="en-GB" sz="3200" b="1" dirty="0" smtClean="0">
                <a:solidFill>
                  <a:srgbClr val="8D65D2"/>
                </a:solidFill>
              </a:rPr>
            </a:br>
            <a:r>
              <a:rPr lang="en-GB" sz="3200" b="1" dirty="0" smtClean="0">
                <a:solidFill>
                  <a:srgbClr val="8D65D2"/>
                </a:solidFill>
              </a:rPr>
              <a:t>investment </a:t>
            </a:r>
            <a:r>
              <a:rPr lang="en-GB" sz="3200" b="1" dirty="0">
                <a:solidFill>
                  <a:srgbClr val="8D65D2"/>
                </a:solidFill>
              </a:rPr>
              <a:t>b</a:t>
            </a:r>
            <a:r>
              <a:rPr lang="en-GB" sz="3200" b="1" dirty="0" smtClean="0">
                <a:solidFill>
                  <a:srgbClr val="8D65D2"/>
                </a:solidFill>
              </a:rPr>
              <a:t>usiness purchase</a:t>
            </a:r>
            <a:endParaRPr lang="en-GB" sz="3200" b="1" dirty="0">
              <a:solidFill>
                <a:srgbClr val="8D65D2"/>
              </a:solidFill>
            </a:endParaRPr>
          </a:p>
        </p:txBody>
      </p:sp>
      <p:sp>
        <p:nvSpPr>
          <p:cNvPr id="3" name="Content Placeholder 2"/>
          <p:cNvSpPr>
            <a:spLocks noGrp="1"/>
          </p:cNvSpPr>
          <p:nvPr>
            <p:ph idx="1"/>
          </p:nvPr>
        </p:nvSpPr>
        <p:spPr>
          <a:xfrm>
            <a:off x="457200" y="1628800"/>
            <a:ext cx="8229600" cy="4525963"/>
          </a:xfrm>
        </p:spPr>
        <p:txBody>
          <a:bodyPr>
            <a:normAutofit/>
          </a:bodyPr>
          <a:lstStyle/>
          <a:p>
            <a:endParaRPr lang="en-GB" sz="2200" dirty="0" smtClean="0"/>
          </a:p>
          <a:p>
            <a:r>
              <a:rPr lang="en-GB" sz="2200" dirty="0" smtClean="0"/>
              <a:t>Brian </a:t>
            </a:r>
            <a:r>
              <a:rPr lang="en-GB" sz="2200" dirty="0"/>
              <a:t>runs a sole trader property investment business, Placebo Properties, that currently owns only non-residential property. Brian decides to buy a residential property through the business to rent out. </a:t>
            </a:r>
            <a:endParaRPr lang="en-GB" sz="2200" dirty="0" smtClean="0"/>
          </a:p>
          <a:p>
            <a:endParaRPr lang="en-GB" sz="2200" dirty="0"/>
          </a:p>
          <a:p>
            <a:r>
              <a:rPr lang="en-GB" sz="2200" dirty="0" smtClean="0"/>
              <a:t>Brian </a:t>
            </a:r>
            <a:r>
              <a:rPr lang="en-GB" sz="2200" dirty="0"/>
              <a:t>lives in rented accommodation and so the dwelling bought by his business will be the first dwelling that he owns. </a:t>
            </a:r>
            <a:r>
              <a:rPr lang="en-GB" sz="2200" dirty="0" smtClean="0"/>
              <a:t>However, as </a:t>
            </a:r>
            <a:r>
              <a:rPr lang="en-GB" sz="2200" dirty="0"/>
              <a:t>the dwelling has been acquired in the course of a property investment business, the ADS will be payable.  </a:t>
            </a:r>
          </a:p>
          <a:p>
            <a:endParaRPr lang="en-GB" dirty="0"/>
          </a:p>
        </p:txBody>
      </p:sp>
      <p:sp>
        <p:nvSpPr>
          <p:cNvPr id="4" name="Date Placeholder 3"/>
          <p:cNvSpPr>
            <a:spLocks noGrp="1"/>
          </p:cNvSpPr>
          <p:nvPr>
            <p:ph type="dt" sz="half" idx="10"/>
          </p:nvPr>
        </p:nvSpPr>
        <p:spPr/>
        <p:txBody>
          <a:bodyPr/>
          <a:lstStyle/>
          <a:p>
            <a:r>
              <a:rPr lang="en-GB" dirty="0" smtClean="0"/>
              <a:t>24/03/2016</a:t>
            </a:r>
            <a:endParaRPr lang="en-GB" dirty="0"/>
          </a:p>
        </p:txBody>
      </p:sp>
    </p:spTree>
    <p:extLst>
      <p:ext uri="{BB962C8B-B14F-4D97-AF65-F5344CB8AC3E}">
        <p14:creationId xmlns:p14="http://schemas.microsoft.com/office/powerpoint/2010/main" val="26197165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kern="1400" dirty="0">
                <a:solidFill>
                  <a:srgbClr val="8C6CD0"/>
                </a:solidFill>
              </a:rPr>
              <a:t>Key issues</a:t>
            </a:r>
          </a:p>
        </p:txBody>
      </p:sp>
      <p:sp>
        <p:nvSpPr>
          <p:cNvPr id="3" name="Content Placeholder 2"/>
          <p:cNvSpPr>
            <a:spLocks noGrp="1"/>
          </p:cNvSpPr>
          <p:nvPr>
            <p:ph idx="1"/>
          </p:nvPr>
        </p:nvSpPr>
        <p:spPr/>
        <p:txBody>
          <a:bodyPr/>
          <a:lstStyle/>
          <a:p>
            <a:pPr marL="0" indent="0">
              <a:buNone/>
            </a:pPr>
            <a:r>
              <a:rPr lang="en-GB" sz="2400" b="1" dirty="0" smtClean="0"/>
              <a:t>iv. Acquisition of residential and non-</a:t>
            </a:r>
            <a:r>
              <a:rPr lang="en-GB" sz="2400" b="1" dirty="0" err="1" smtClean="0"/>
              <a:t>resi</a:t>
            </a:r>
            <a:r>
              <a:rPr lang="en-GB" sz="2400" b="1" dirty="0" smtClean="0"/>
              <a:t> property</a:t>
            </a:r>
          </a:p>
          <a:p>
            <a:pPr marL="0" indent="0">
              <a:buNone/>
            </a:pPr>
            <a:r>
              <a:rPr lang="en-GB" sz="2400" dirty="0" smtClean="0"/>
              <a:t>E.g. shop, with flat above</a:t>
            </a:r>
          </a:p>
          <a:p>
            <a:r>
              <a:rPr lang="en-GB" sz="2400" dirty="0" smtClean="0"/>
              <a:t>The ADS applies to the chargeable consideration attributable to the acquisition of a dwelling, on a just and reasonable apportionment</a:t>
            </a:r>
          </a:p>
          <a:p>
            <a:endParaRPr lang="en-GB" dirty="0"/>
          </a:p>
        </p:txBody>
      </p:sp>
      <p:sp>
        <p:nvSpPr>
          <p:cNvPr id="4" name="Date Placeholder 3"/>
          <p:cNvSpPr>
            <a:spLocks noGrp="1"/>
          </p:cNvSpPr>
          <p:nvPr>
            <p:ph type="dt" sz="half" idx="10"/>
          </p:nvPr>
        </p:nvSpPr>
        <p:spPr/>
        <p:txBody>
          <a:bodyPr/>
          <a:lstStyle/>
          <a:p>
            <a:r>
              <a:rPr lang="en-US" dirty="0" smtClean="0"/>
              <a:t>24/3/2016</a:t>
            </a:r>
            <a:endParaRPr lang="en-GB" dirty="0"/>
          </a:p>
        </p:txBody>
      </p:sp>
    </p:spTree>
    <p:extLst>
      <p:ext uri="{BB962C8B-B14F-4D97-AF65-F5344CB8AC3E}">
        <p14:creationId xmlns:p14="http://schemas.microsoft.com/office/powerpoint/2010/main" val="1727940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424936" cy="1143000"/>
          </a:xfrm>
        </p:spPr>
        <p:txBody>
          <a:bodyPr>
            <a:normAutofit/>
          </a:bodyPr>
          <a:lstStyle/>
          <a:p>
            <a:r>
              <a:rPr lang="en-GB" b="1" kern="1400" dirty="0">
                <a:solidFill>
                  <a:srgbClr val="8C6CD0"/>
                </a:solidFill>
              </a:rPr>
              <a:t>Key issues</a:t>
            </a:r>
          </a:p>
        </p:txBody>
      </p:sp>
      <p:sp>
        <p:nvSpPr>
          <p:cNvPr id="3" name="Content Placeholder 2"/>
          <p:cNvSpPr>
            <a:spLocks noGrp="1"/>
          </p:cNvSpPr>
          <p:nvPr>
            <p:ph idx="1"/>
          </p:nvPr>
        </p:nvSpPr>
        <p:spPr/>
        <p:txBody>
          <a:bodyPr>
            <a:normAutofit/>
          </a:bodyPr>
          <a:lstStyle/>
          <a:p>
            <a:pPr marL="0" indent="0">
              <a:buNone/>
            </a:pPr>
            <a:r>
              <a:rPr lang="en-GB" sz="2400" b="1" dirty="0" smtClean="0"/>
              <a:t>v. Rules </a:t>
            </a:r>
            <a:r>
              <a:rPr lang="en-GB" sz="2400" b="1" dirty="0"/>
              <a:t>for certain buyers and </a:t>
            </a:r>
            <a:r>
              <a:rPr lang="en-GB" sz="2400" b="1" dirty="0" smtClean="0"/>
              <a:t>transactions</a:t>
            </a:r>
          </a:p>
          <a:p>
            <a:r>
              <a:rPr lang="en-GB" sz="2400" dirty="0" smtClean="0"/>
              <a:t>Joint buyers</a:t>
            </a:r>
          </a:p>
          <a:p>
            <a:r>
              <a:rPr lang="en-GB" sz="2400" dirty="0" smtClean="0"/>
              <a:t>Spouses, civil partners, cohabitants, children</a:t>
            </a:r>
          </a:p>
          <a:p>
            <a:r>
              <a:rPr lang="en-GB" sz="2400" dirty="0" smtClean="0"/>
              <a:t>Trustees and beneficiaries</a:t>
            </a:r>
          </a:p>
          <a:p>
            <a:r>
              <a:rPr lang="en-GB" sz="2400" dirty="0" smtClean="0"/>
              <a:t>Long leases</a:t>
            </a:r>
          </a:p>
          <a:p>
            <a:r>
              <a:rPr lang="en-GB" sz="2400" dirty="0" smtClean="0"/>
              <a:t>Proper </a:t>
            </a:r>
            <a:r>
              <a:rPr lang="en-GB" sz="2400" dirty="0" err="1" smtClean="0"/>
              <a:t>liferents</a:t>
            </a:r>
            <a:endParaRPr lang="en-GB" sz="2400" dirty="0" smtClean="0"/>
          </a:p>
          <a:p>
            <a:r>
              <a:rPr lang="en-GB" sz="2400" dirty="0" smtClean="0"/>
              <a:t>Joint owners / owners of shares</a:t>
            </a:r>
            <a:endParaRPr lang="en-GB" sz="2400" dirty="0"/>
          </a:p>
        </p:txBody>
      </p:sp>
      <p:sp>
        <p:nvSpPr>
          <p:cNvPr id="4" name="Date Placeholder 3"/>
          <p:cNvSpPr>
            <a:spLocks noGrp="1"/>
          </p:cNvSpPr>
          <p:nvPr>
            <p:ph type="dt" sz="half" idx="10"/>
          </p:nvPr>
        </p:nvSpPr>
        <p:spPr/>
        <p:txBody>
          <a:bodyPr/>
          <a:lstStyle/>
          <a:p>
            <a:r>
              <a:rPr lang="en-US" dirty="0" smtClean="0"/>
              <a:t>24/3/2016</a:t>
            </a:r>
            <a:endParaRPr lang="en-GB" dirty="0"/>
          </a:p>
        </p:txBody>
      </p:sp>
    </p:spTree>
    <p:extLst>
      <p:ext uri="{BB962C8B-B14F-4D97-AF65-F5344CB8AC3E}">
        <p14:creationId xmlns:p14="http://schemas.microsoft.com/office/powerpoint/2010/main" val="47495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solidFill>
                  <a:srgbClr val="8D65D2"/>
                </a:solidFill>
              </a:rPr>
              <a:t>Example 5: Joint buyers</a:t>
            </a:r>
            <a:endParaRPr lang="en-GB" sz="3200" b="1" dirty="0">
              <a:solidFill>
                <a:srgbClr val="8D65D2"/>
              </a:solidFill>
            </a:endParaRPr>
          </a:p>
        </p:txBody>
      </p:sp>
      <p:sp>
        <p:nvSpPr>
          <p:cNvPr id="3" name="Content Placeholder 2"/>
          <p:cNvSpPr>
            <a:spLocks noGrp="1"/>
          </p:cNvSpPr>
          <p:nvPr>
            <p:ph idx="1"/>
          </p:nvPr>
        </p:nvSpPr>
        <p:spPr>
          <a:xfrm>
            <a:off x="611560" y="1628800"/>
            <a:ext cx="8352928" cy="2880320"/>
          </a:xfrm>
        </p:spPr>
        <p:txBody>
          <a:bodyPr>
            <a:normAutofit fontScale="85000" lnSpcReduction="20000"/>
          </a:bodyPr>
          <a:lstStyle/>
          <a:p>
            <a:pPr marL="0" indent="0">
              <a:buNone/>
            </a:pPr>
            <a:endParaRPr lang="en-GB" sz="2600" dirty="0" smtClean="0"/>
          </a:p>
          <a:p>
            <a:pPr marL="0" indent="0">
              <a:buNone/>
            </a:pPr>
            <a:r>
              <a:rPr lang="en-GB" sz="2600" dirty="0" smtClean="0"/>
              <a:t>Susie </a:t>
            </a:r>
            <a:r>
              <a:rPr lang="en-GB" sz="2600" dirty="0"/>
              <a:t>lives at home with her parents and Steve owns a flat which he lives in and is not replacing. They decide to purchase a buy-to-let </a:t>
            </a:r>
            <a:r>
              <a:rPr lang="en-GB" sz="2600" dirty="0" smtClean="0"/>
              <a:t>property </a:t>
            </a:r>
            <a:r>
              <a:rPr lang="en-GB" sz="2600" dirty="0"/>
              <a:t>together. </a:t>
            </a:r>
            <a:endParaRPr lang="en-GB" sz="2600" dirty="0" smtClean="0"/>
          </a:p>
          <a:p>
            <a:pPr marL="0" indent="0">
              <a:buNone/>
            </a:pPr>
            <a:endParaRPr lang="en-GB" sz="2600" dirty="0"/>
          </a:p>
          <a:p>
            <a:pPr marL="0" indent="0">
              <a:buNone/>
            </a:pPr>
            <a:r>
              <a:rPr lang="en-GB" sz="2600" dirty="0" smtClean="0"/>
              <a:t>At </a:t>
            </a:r>
            <a:r>
              <a:rPr lang="en-GB" sz="2600" dirty="0"/>
              <a:t>the end of the day that is the effective date of the transaction, as Steve owns two </a:t>
            </a:r>
            <a:r>
              <a:rPr lang="en-GB" sz="2600" dirty="0" smtClean="0"/>
              <a:t>properties and </a:t>
            </a:r>
            <a:r>
              <a:rPr lang="en-GB" sz="2600" dirty="0"/>
              <a:t>has not replaced his main residence, the ADS will apply. It does not matter that this is the only </a:t>
            </a:r>
            <a:r>
              <a:rPr lang="en-GB" sz="2600" dirty="0" smtClean="0"/>
              <a:t>property </a:t>
            </a:r>
            <a:r>
              <a:rPr lang="en-GB" sz="2600" dirty="0"/>
              <a:t>that Susie owns.</a:t>
            </a:r>
          </a:p>
          <a:p>
            <a:endParaRPr lang="en-GB" dirty="0"/>
          </a:p>
        </p:txBody>
      </p:sp>
      <p:sp>
        <p:nvSpPr>
          <p:cNvPr id="4" name="Date Placeholder 3"/>
          <p:cNvSpPr>
            <a:spLocks noGrp="1"/>
          </p:cNvSpPr>
          <p:nvPr>
            <p:ph type="dt" sz="half" idx="10"/>
          </p:nvPr>
        </p:nvSpPr>
        <p:spPr/>
        <p:txBody>
          <a:bodyPr/>
          <a:lstStyle/>
          <a:p>
            <a:r>
              <a:rPr lang="en-GB" dirty="0" smtClean="0"/>
              <a:t>24/03/2016</a:t>
            </a:r>
            <a:endParaRPr lang="en-GB" dirty="0"/>
          </a:p>
        </p:txBody>
      </p:sp>
    </p:spTree>
    <p:extLst>
      <p:ext uri="{BB962C8B-B14F-4D97-AF65-F5344CB8AC3E}">
        <p14:creationId xmlns:p14="http://schemas.microsoft.com/office/powerpoint/2010/main" val="38090399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solidFill>
                  <a:srgbClr val="8D65D2"/>
                </a:solidFill>
              </a:rPr>
              <a:t>Example 6: </a:t>
            </a:r>
            <a:br>
              <a:rPr lang="en-GB" sz="3200" b="1" dirty="0" smtClean="0">
                <a:solidFill>
                  <a:srgbClr val="8D65D2"/>
                </a:solidFill>
              </a:rPr>
            </a:br>
            <a:r>
              <a:rPr lang="en-GB" sz="3200" b="1" dirty="0" smtClean="0">
                <a:solidFill>
                  <a:srgbClr val="8D65D2"/>
                </a:solidFill>
              </a:rPr>
              <a:t>Spouse/civil partner/cohabitant/child under 16</a:t>
            </a:r>
            <a:endParaRPr lang="en-GB" sz="3200" b="1" dirty="0">
              <a:solidFill>
                <a:srgbClr val="8D65D2"/>
              </a:solidFill>
            </a:endParaRPr>
          </a:p>
        </p:txBody>
      </p:sp>
      <p:sp>
        <p:nvSpPr>
          <p:cNvPr id="3" name="Content Placeholder 2"/>
          <p:cNvSpPr>
            <a:spLocks noGrp="1"/>
          </p:cNvSpPr>
          <p:nvPr>
            <p:ph idx="1"/>
          </p:nvPr>
        </p:nvSpPr>
        <p:spPr/>
        <p:txBody>
          <a:bodyPr>
            <a:normAutofit/>
          </a:bodyPr>
          <a:lstStyle/>
          <a:p>
            <a:r>
              <a:rPr lang="en-GB" sz="2200" dirty="0"/>
              <a:t>Mr and Mrs Wainwright are married. Mr Wainwright owns a </a:t>
            </a:r>
            <a:r>
              <a:rPr lang="en-GB" sz="2200" dirty="0" smtClean="0"/>
              <a:t>property </a:t>
            </a:r>
            <a:r>
              <a:rPr lang="en-GB" sz="2200" dirty="0"/>
              <a:t>(which he purchased on his own before he was married) where the couple live as their main residence. Mrs Wainwright then buys a </a:t>
            </a:r>
            <a:r>
              <a:rPr lang="en-GB" sz="2200" dirty="0" smtClean="0"/>
              <a:t>property </a:t>
            </a:r>
            <a:r>
              <a:rPr lang="en-GB" sz="2200" dirty="0"/>
              <a:t>to be rented out. </a:t>
            </a:r>
            <a:endParaRPr lang="en-GB" sz="2200" dirty="0" smtClean="0"/>
          </a:p>
          <a:p>
            <a:r>
              <a:rPr lang="en-GB" sz="2200" dirty="0" smtClean="0"/>
              <a:t>At </a:t>
            </a:r>
            <a:r>
              <a:rPr lang="en-GB" sz="2200" dirty="0"/>
              <a:t>the end of </a:t>
            </a:r>
            <a:r>
              <a:rPr lang="en-GB" sz="2200" dirty="0" smtClean="0"/>
              <a:t>the </a:t>
            </a:r>
            <a:r>
              <a:rPr lang="en-GB" sz="2200" dirty="0"/>
              <a:t>effective date of the transaction, Mrs Wainwright "owns" two </a:t>
            </a:r>
            <a:r>
              <a:rPr lang="en-GB" sz="2200" dirty="0" smtClean="0"/>
              <a:t>properties </a:t>
            </a:r>
            <a:r>
              <a:rPr lang="en-GB" sz="2200" dirty="0"/>
              <a:t>(she is the owner of the newly purchased </a:t>
            </a:r>
            <a:r>
              <a:rPr lang="en-GB" sz="2200" dirty="0" smtClean="0"/>
              <a:t>property </a:t>
            </a:r>
            <a:r>
              <a:rPr lang="en-GB" sz="2200" dirty="0"/>
              <a:t>and, for the purposes of the </a:t>
            </a:r>
            <a:r>
              <a:rPr lang="en-GB" sz="2200" dirty="0" smtClean="0"/>
              <a:t>ADS, </a:t>
            </a:r>
            <a:r>
              <a:rPr lang="en-GB" sz="2200" dirty="0"/>
              <a:t>is deemed to be the </a:t>
            </a:r>
            <a:r>
              <a:rPr lang="en-GB" sz="2200" dirty="0" smtClean="0"/>
              <a:t>100% owner </a:t>
            </a:r>
            <a:r>
              <a:rPr lang="en-GB" sz="2200" dirty="0"/>
              <a:t>of her spouse's existing </a:t>
            </a:r>
            <a:r>
              <a:rPr lang="en-GB" sz="2200" dirty="0" smtClean="0"/>
              <a:t>property </a:t>
            </a:r>
            <a:r>
              <a:rPr lang="en-GB" sz="2200" dirty="0"/>
              <a:t>("deemed ownership")) and is not replacing her main residence, so the ADS will apply.</a:t>
            </a:r>
          </a:p>
          <a:p>
            <a:endParaRPr lang="en-GB" dirty="0"/>
          </a:p>
        </p:txBody>
      </p:sp>
      <p:sp>
        <p:nvSpPr>
          <p:cNvPr id="4" name="Date Placeholder 3"/>
          <p:cNvSpPr>
            <a:spLocks noGrp="1"/>
          </p:cNvSpPr>
          <p:nvPr>
            <p:ph type="dt" sz="half" idx="10"/>
          </p:nvPr>
        </p:nvSpPr>
        <p:spPr/>
        <p:txBody>
          <a:bodyPr/>
          <a:lstStyle/>
          <a:p>
            <a:r>
              <a:rPr lang="en-GB" dirty="0" smtClean="0"/>
              <a:t>24/03/2016</a:t>
            </a:r>
            <a:endParaRPr lang="en-GB" dirty="0"/>
          </a:p>
        </p:txBody>
      </p:sp>
    </p:spTree>
    <p:extLst>
      <p:ext uri="{BB962C8B-B14F-4D97-AF65-F5344CB8AC3E}">
        <p14:creationId xmlns:p14="http://schemas.microsoft.com/office/powerpoint/2010/main" val="15937212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34314" cy="850106"/>
          </a:xfrm>
        </p:spPr>
        <p:txBody>
          <a:bodyPr>
            <a:noAutofit/>
          </a:bodyPr>
          <a:lstStyle/>
          <a:p>
            <a:r>
              <a:rPr lang="en-GB" sz="3200" b="1" dirty="0" smtClean="0">
                <a:solidFill>
                  <a:srgbClr val="8D65D2"/>
                </a:solidFill>
              </a:rPr>
              <a:t>Example 7: Buying property </a:t>
            </a:r>
            <a:br>
              <a:rPr lang="en-GB" sz="3200" b="1" dirty="0" smtClean="0">
                <a:solidFill>
                  <a:srgbClr val="8D65D2"/>
                </a:solidFill>
              </a:rPr>
            </a:br>
            <a:r>
              <a:rPr lang="en-GB" sz="3200" b="1" dirty="0" smtClean="0">
                <a:solidFill>
                  <a:srgbClr val="8D65D2"/>
                </a:solidFill>
              </a:rPr>
              <a:t>for children to live in</a:t>
            </a:r>
            <a:endParaRPr lang="en-GB" sz="3200" b="1" dirty="0">
              <a:solidFill>
                <a:srgbClr val="8D65D2"/>
              </a:solidFill>
            </a:endParaRPr>
          </a:p>
        </p:txBody>
      </p:sp>
      <p:sp>
        <p:nvSpPr>
          <p:cNvPr id="3" name="Content Placeholder 2"/>
          <p:cNvSpPr>
            <a:spLocks noGrp="1"/>
          </p:cNvSpPr>
          <p:nvPr>
            <p:ph idx="1"/>
          </p:nvPr>
        </p:nvSpPr>
        <p:spPr>
          <a:xfrm>
            <a:off x="323528" y="1340768"/>
            <a:ext cx="8136904" cy="5256584"/>
          </a:xfrm>
        </p:spPr>
        <p:txBody>
          <a:bodyPr>
            <a:normAutofit fontScale="55000" lnSpcReduction="20000"/>
          </a:bodyPr>
          <a:lstStyle/>
          <a:p>
            <a:r>
              <a:rPr lang="en-GB" sz="3800" dirty="0"/>
              <a:t>Mr and Mrs Moore own a main residence together. They decide to purchase </a:t>
            </a:r>
            <a:r>
              <a:rPr lang="en-GB" sz="3800" dirty="0" smtClean="0"/>
              <a:t>a flat </a:t>
            </a:r>
            <a:r>
              <a:rPr lang="en-GB" sz="3800" dirty="0"/>
              <a:t>for their son to live in whilst he is at university. </a:t>
            </a:r>
            <a:r>
              <a:rPr lang="en-GB" sz="3800" dirty="0" smtClean="0"/>
              <a:t>As they will own two properties </a:t>
            </a:r>
            <a:r>
              <a:rPr lang="en-GB" sz="3800" dirty="0"/>
              <a:t>and are not replacing their main residence</a:t>
            </a:r>
            <a:r>
              <a:rPr lang="en-GB" sz="3800" dirty="0" smtClean="0"/>
              <a:t>, </a:t>
            </a:r>
            <a:r>
              <a:rPr lang="en-GB" sz="3800" dirty="0"/>
              <a:t>the ADS will </a:t>
            </a:r>
            <a:r>
              <a:rPr lang="en-GB" sz="3800" dirty="0" smtClean="0"/>
              <a:t>apply to their flat purchase. </a:t>
            </a:r>
            <a:r>
              <a:rPr lang="en-GB" sz="3800" dirty="0"/>
              <a:t>It does not matter that the </a:t>
            </a:r>
            <a:r>
              <a:rPr lang="en-GB" sz="3800" dirty="0" smtClean="0"/>
              <a:t>flat is </a:t>
            </a:r>
            <a:r>
              <a:rPr lang="en-GB" sz="3800" dirty="0"/>
              <a:t>not being rented out and is kept for family use only</a:t>
            </a:r>
            <a:r>
              <a:rPr lang="en-GB" sz="3800" dirty="0" smtClean="0"/>
              <a:t>.</a:t>
            </a:r>
            <a:r>
              <a:rPr lang="en-GB" sz="3800" dirty="0"/>
              <a:t> </a:t>
            </a:r>
            <a:endParaRPr lang="en-GB" sz="3800" dirty="0" smtClean="0"/>
          </a:p>
          <a:p>
            <a:endParaRPr lang="en-GB" sz="3800" dirty="0"/>
          </a:p>
          <a:p>
            <a:r>
              <a:rPr lang="en-GB" sz="3800" dirty="0"/>
              <a:t>If, however, Mr and Mrs Moore were to give their son money to purchase the </a:t>
            </a:r>
            <a:r>
              <a:rPr lang="en-GB" sz="3800" dirty="0" smtClean="0"/>
              <a:t>flat </a:t>
            </a:r>
            <a:r>
              <a:rPr lang="en-GB" sz="3800" dirty="0"/>
              <a:t>and he was to take title in his own name then, provided their son did not already own another </a:t>
            </a:r>
            <a:r>
              <a:rPr lang="en-GB" sz="3800" dirty="0" smtClean="0"/>
              <a:t>property, </a:t>
            </a:r>
            <a:r>
              <a:rPr lang="en-GB" sz="3800" dirty="0"/>
              <a:t>then the ADS would not apply.  </a:t>
            </a:r>
            <a:endParaRPr lang="en-GB" sz="3800" dirty="0" smtClean="0"/>
          </a:p>
          <a:p>
            <a:endParaRPr lang="en-GB" sz="3800" dirty="0"/>
          </a:p>
          <a:p>
            <a:r>
              <a:rPr lang="en-GB" sz="3800" dirty="0"/>
              <a:t>If their son took title to the </a:t>
            </a:r>
            <a:r>
              <a:rPr lang="en-GB" sz="3800" dirty="0" smtClean="0"/>
              <a:t>property </a:t>
            </a:r>
            <a:r>
              <a:rPr lang="en-GB" sz="3800" dirty="0"/>
              <a:t>and was under 16, however, </a:t>
            </a:r>
            <a:r>
              <a:rPr lang="en-GB" sz="3800" dirty="0" smtClean="0"/>
              <a:t>both </a:t>
            </a:r>
            <a:r>
              <a:rPr lang="en-GB" sz="3800" dirty="0"/>
              <a:t>Mr and Mrs Moore and their son would be treated as one economic unit for the purposes of </a:t>
            </a:r>
            <a:r>
              <a:rPr lang="en-GB" sz="3800" dirty="0" smtClean="0"/>
              <a:t>the </a:t>
            </a:r>
            <a:r>
              <a:rPr lang="en-GB" sz="3800" dirty="0"/>
              <a:t>ADS </a:t>
            </a:r>
            <a:r>
              <a:rPr lang="en-GB" sz="3800" dirty="0" smtClean="0"/>
              <a:t>meaning that the ADS would </a:t>
            </a:r>
            <a:r>
              <a:rPr lang="en-GB" sz="3800" dirty="0"/>
              <a:t>apply </a:t>
            </a:r>
            <a:r>
              <a:rPr lang="en-GB" sz="3800" dirty="0" smtClean="0"/>
              <a:t>to the purchase as Mr </a:t>
            </a:r>
            <a:r>
              <a:rPr lang="en-GB" sz="3800" dirty="0"/>
              <a:t>and Mrs Moore already </a:t>
            </a:r>
            <a:r>
              <a:rPr lang="en-GB" sz="3800" dirty="0" smtClean="0"/>
              <a:t>own </a:t>
            </a:r>
            <a:r>
              <a:rPr lang="en-GB" sz="3800" dirty="0"/>
              <a:t>another </a:t>
            </a:r>
            <a:r>
              <a:rPr lang="en-GB" sz="3800" dirty="0" smtClean="0"/>
              <a:t>property.</a:t>
            </a:r>
            <a:endParaRPr lang="en-GB" sz="3800" dirty="0"/>
          </a:p>
          <a:p>
            <a:endParaRPr lang="en-GB" dirty="0"/>
          </a:p>
        </p:txBody>
      </p:sp>
      <p:sp>
        <p:nvSpPr>
          <p:cNvPr id="4" name="Date Placeholder 3"/>
          <p:cNvSpPr>
            <a:spLocks noGrp="1"/>
          </p:cNvSpPr>
          <p:nvPr>
            <p:ph type="dt" sz="half" idx="10"/>
          </p:nvPr>
        </p:nvSpPr>
        <p:spPr/>
        <p:txBody>
          <a:bodyPr/>
          <a:lstStyle/>
          <a:p>
            <a:r>
              <a:rPr lang="en-GB" dirty="0" smtClean="0"/>
              <a:t>24/03/2016</a:t>
            </a:r>
            <a:endParaRPr lang="en-GB" dirty="0"/>
          </a:p>
        </p:txBody>
      </p:sp>
    </p:spTree>
    <p:extLst>
      <p:ext uri="{BB962C8B-B14F-4D97-AF65-F5344CB8AC3E}">
        <p14:creationId xmlns:p14="http://schemas.microsoft.com/office/powerpoint/2010/main" val="3604134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b="1" kern="1400" dirty="0">
                <a:solidFill>
                  <a:srgbClr val="8C6CD0"/>
                </a:solidFill>
              </a:rPr>
              <a:t>Additional Dwelling Supplement (ADS)</a:t>
            </a:r>
          </a:p>
        </p:txBody>
      </p:sp>
      <p:sp>
        <p:nvSpPr>
          <p:cNvPr id="3" name="Content Placeholder 2"/>
          <p:cNvSpPr>
            <a:spLocks noGrp="1"/>
          </p:cNvSpPr>
          <p:nvPr>
            <p:ph idx="1"/>
          </p:nvPr>
        </p:nvSpPr>
        <p:spPr/>
        <p:txBody>
          <a:bodyPr>
            <a:normAutofit/>
          </a:bodyPr>
          <a:lstStyle/>
          <a:p>
            <a:pPr marL="0" indent="0">
              <a:buNone/>
            </a:pPr>
            <a:r>
              <a:rPr lang="en-GB" sz="2400" b="1" dirty="0" smtClean="0"/>
              <a:t>Structure</a:t>
            </a:r>
          </a:p>
          <a:p>
            <a:pPr marL="514350" indent="-514350">
              <a:buFont typeface="+mj-lt"/>
              <a:buAutoNum type="arabicPeriod"/>
            </a:pPr>
            <a:r>
              <a:rPr lang="en-GB" sz="2400" dirty="0" smtClean="0"/>
              <a:t>Background / context</a:t>
            </a:r>
          </a:p>
          <a:p>
            <a:pPr marL="514350" indent="-514350">
              <a:buFont typeface="+mj-lt"/>
              <a:buAutoNum type="arabicPeriod"/>
            </a:pPr>
            <a:r>
              <a:rPr lang="en-GB" sz="2400" dirty="0" smtClean="0"/>
              <a:t>Legislative process</a:t>
            </a:r>
          </a:p>
          <a:p>
            <a:pPr marL="514350" indent="-514350">
              <a:buFont typeface="+mj-lt"/>
              <a:buAutoNum type="arabicPeriod"/>
            </a:pPr>
            <a:r>
              <a:rPr lang="en-GB" sz="2400" dirty="0" smtClean="0"/>
              <a:t>How ADS works</a:t>
            </a:r>
          </a:p>
          <a:p>
            <a:pPr marL="514350" indent="-514350">
              <a:buFont typeface="+mj-lt"/>
              <a:buAutoNum type="arabicPeriod"/>
            </a:pPr>
            <a:r>
              <a:rPr lang="en-GB" sz="2400" dirty="0" smtClean="0"/>
              <a:t>Transitional arrangements</a:t>
            </a:r>
          </a:p>
          <a:p>
            <a:pPr marL="514350" indent="-514350">
              <a:buFont typeface="+mj-lt"/>
              <a:buAutoNum type="arabicPeriod"/>
            </a:pPr>
            <a:r>
              <a:rPr lang="en-GB" sz="2400" dirty="0" smtClean="0"/>
              <a:t>Key issues</a:t>
            </a:r>
          </a:p>
          <a:p>
            <a:pPr marL="514350" indent="-514350">
              <a:buFont typeface="+mj-lt"/>
              <a:buAutoNum type="arabicPeriod"/>
            </a:pPr>
            <a:r>
              <a:rPr lang="en-GB" sz="2400" dirty="0" smtClean="0"/>
              <a:t>Next steps</a:t>
            </a:r>
          </a:p>
          <a:p>
            <a:endParaRPr lang="en-GB" dirty="0" smtClean="0"/>
          </a:p>
          <a:p>
            <a:endParaRPr lang="en-GB" dirty="0"/>
          </a:p>
        </p:txBody>
      </p:sp>
      <p:sp>
        <p:nvSpPr>
          <p:cNvPr id="4" name="Date Placeholder 3"/>
          <p:cNvSpPr>
            <a:spLocks noGrp="1"/>
          </p:cNvSpPr>
          <p:nvPr>
            <p:ph type="dt" sz="half" idx="10"/>
          </p:nvPr>
        </p:nvSpPr>
        <p:spPr/>
        <p:txBody>
          <a:bodyPr/>
          <a:lstStyle/>
          <a:p>
            <a:r>
              <a:rPr lang="en-US" dirty="0" smtClean="0"/>
              <a:t>24/3/2016</a:t>
            </a:r>
            <a:endParaRPr lang="en-GB" dirty="0"/>
          </a:p>
        </p:txBody>
      </p:sp>
    </p:spTree>
    <p:extLst>
      <p:ext uri="{BB962C8B-B14F-4D97-AF65-F5344CB8AC3E}">
        <p14:creationId xmlns:p14="http://schemas.microsoft.com/office/powerpoint/2010/main" val="29435126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kern="1400" dirty="0">
                <a:solidFill>
                  <a:srgbClr val="8C6CD0"/>
                </a:solidFill>
              </a:rPr>
              <a:t>Key issues</a:t>
            </a:r>
          </a:p>
        </p:txBody>
      </p:sp>
      <p:sp>
        <p:nvSpPr>
          <p:cNvPr id="3" name="Content Placeholder 2"/>
          <p:cNvSpPr>
            <a:spLocks noGrp="1"/>
          </p:cNvSpPr>
          <p:nvPr>
            <p:ph idx="1"/>
          </p:nvPr>
        </p:nvSpPr>
        <p:spPr/>
        <p:txBody>
          <a:bodyPr/>
          <a:lstStyle/>
          <a:p>
            <a:pPr marL="0" indent="0">
              <a:buNone/>
            </a:pPr>
            <a:r>
              <a:rPr lang="en-GB" sz="2400" b="1" dirty="0" smtClean="0"/>
              <a:t>vi. Exemptions and reliefs</a:t>
            </a:r>
          </a:p>
          <a:p>
            <a:r>
              <a:rPr lang="en-GB" sz="2400" dirty="0" smtClean="0"/>
              <a:t>Where existing </a:t>
            </a:r>
            <a:r>
              <a:rPr lang="en-GB" sz="2400" dirty="0" err="1" smtClean="0"/>
              <a:t>LBTT</a:t>
            </a:r>
            <a:r>
              <a:rPr lang="en-GB" sz="2400" dirty="0" smtClean="0"/>
              <a:t> exemptions and 100% reliefs apply to the transaction, they apply to the ADS too.</a:t>
            </a:r>
          </a:p>
          <a:p>
            <a:r>
              <a:rPr lang="en-GB" sz="2400" dirty="0" smtClean="0"/>
              <a:t>Specific relief from ADS is available for purchases of 6 or more dwellings in a </a:t>
            </a:r>
            <a:r>
              <a:rPr lang="en-GB" sz="2400" smtClean="0"/>
              <a:t>single transaction, within Scotland.</a:t>
            </a:r>
            <a:endParaRPr lang="en-GB" sz="2400" dirty="0" smtClean="0"/>
          </a:p>
          <a:p>
            <a:endParaRPr lang="en-GB" dirty="0"/>
          </a:p>
        </p:txBody>
      </p:sp>
      <p:sp>
        <p:nvSpPr>
          <p:cNvPr id="4" name="Date Placeholder 3"/>
          <p:cNvSpPr>
            <a:spLocks noGrp="1"/>
          </p:cNvSpPr>
          <p:nvPr>
            <p:ph type="dt" sz="half" idx="10"/>
          </p:nvPr>
        </p:nvSpPr>
        <p:spPr/>
        <p:txBody>
          <a:bodyPr/>
          <a:lstStyle/>
          <a:p>
            <a:r>
              <a:rPr lang="en-US" dirty="0" smtClean="0"/>
              <a:t>24/3/2016</a:t>
            </a:r>
            <a:endParaRPr lang="en-GB" dirty="0"/>
          </a:p>
        </p:txBody>
      </p:sp>
    </p:spTree>
    <p:extLst>
      <p:ext uri="{BB962C8B-B14F-4D97-AF65-F5344CB8AC3E}">
        <p14:creationId xmlns:p14="http://schemas.microsoft.com/office/powerpoint/2010/main" val="39274538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55" y="260648"/>
            <a:ext cx="8229600" cy="1143000"/>
          </a:xfrm>
        </p:spPr>
        <p:txBody>
          <a:bodyPr>
            <a:normAutofit/>
          </a:bodyPr>
          <a:lstStyle/>
          <a:p>
            <a:r>
              <a:rPr lang="en-GB" sz="3200" b="1" dirty="0" smtClean="0">
                <a:solidFill>
                  <a:srgbClr val="8D65D2"/>
                </a:solidFill>
              </a:rPr>
              <a:t>Example 8: Inherited property</a:t>
            </a:r>
            <a:endParaRPr lang="en-GB" sz="3200" b="1" dirty="0">
              <a:solidFill>
                <a:srgbClr val="8D65D2"/>
              </a:solidFill>
            </a:endParaRPr>
          </a:p>
        </p:txBody>
      </p:sp>
      <p:sp>
        <p:nvSpPr>
          <p:cNvPr id="3" name="Content Placeholder 2"/>
          <p:cNvSpPr>
            <a:spLocks noGrp="1"/>
          </p:cNvSpPr>
          <p:nvPr>
            <p:ph idx="1"/>
          </p:nvPr>
        </p:nvSpPr>
        <p:spPr>
          <a:xfrm>
            <a:off x="755576" y="1600200"/>
            <a:ext cx="7992888" cy="3989040"/>
          </a:xfrm>
        </p:spPr>
        <p:txBody>
          <a:bodyPr>
            <a:normAutofit fontScale="55000" lnSpcReduction="20000"/>
          </a:bodyPr>
          <a:lstStyle/>
          <a:p>
            <a:r>
              <a:rPr lang="en-GB" sz="4000" dirty="0"/>
              <a:t>Craig owns a </a:t>
            </a:r>
            <a:r>
              <a:rPr lang="en-GB" sz="4000" dirty="0" smtClean="0"/>
              <a:t>property </a:t>
            </a:r>
            <a:r>
              <a:rPr lang="en-GB" sz="4000" dirty="0"/>
              <a:t>which he uses as a main residence. He inherits another </a:t>
            </a:r>
            <a:r>
              <a:rPr lang="en-GB" sz="4000" dirty="0" smtClean="0"/>
              <a:t>property </a:t>
            </a:r>
            <a:r>
              <a:rPr lang="en-GB" sz="4000" dirty="0"/>
              <a:t>from his parents. An inheritance is not chargeable </a:t>
            </a:r>
            <a:r>
              <a:rPr lang="en-GB" sz="4000" dirty="0" smtClean="0"/>
              <a:t>to either </a:t>
            </a:r>
            <a:r>
              <a:rPr lang="en-GB" sz="4000" dirty="0"/>
              <a:t>LBTT or </a:t>
            </a:r>
            <a:r>
              <a:rPr lang="en-GB" sz="4000" dirty="0" smtClean="0"/>
              <a:t>the ADS</a:t>
            </a:r>
            <a:r>
              <a:rPr lang="en-GB" sz="4000" dirty="0"/>
              <a:t>, so </a:t>
            </a:r>
            <a:r>
              <a:rPr lang="en-GB" sz="4000" dirty="0" smtClean="0"/>
              <a:t>Craig </a:t>
            </a:r>
            <a:r>
              <a:rPr lang="en-GB" sz="4000" dirty="0"/>
              <a:t>will not pay </a:t>
            </a:r>
            <a:r>
              <a:rPr lang="en-GB" sz="4000" dirty="0" smtClean="0"/>
              <a:t>either, </a:t>
            </a:r>
            <a:r>
              <a:rPr lang="en-GB" sz="4000" dirty="0"/>
              <a:t>even though after the inheritance he owns two </a:t>
            </a:r>
            <a:r>
              <a:rPr lang="en-GB" sz="4000" dirty="0" smtClean="0"/>
              <a:t>properties </a:t>
            </a:r>
            <a:r>
              <a:rPr lang="en-GB" sz="4000" dirty="0"/>
              <a:t>(his main residence and the inherited </a:t>
            </a:r>
            <a:r>
              <a:rPr lang="en-GB" sz="4000" dirty="0" smtClean="0"/>
              <a:t>property, </a:t>
            </a:r>
            <a:r>
              <a:rPr lang="en-GB" sz="4000" dirty="0"/>
              <a:t>in respect of which he is deemed to be the 100% owner ("deemed ownership"). </a:t>
            </a:r>
            <a:endParaRPr lang="en-GB" sz="4000" dirty="0" smtClean="0"/>
          </a:p>
          <a:p>
            <a:endParaRPr lang="en-GB" sz="4000" dirty="0"/>
          </a:p>
          <a:p>
            <a:r>
              <a:rPr lang="en-GB" sz="4000" dirty="0" smtClean="0"/>
              <a:t>Craig </a:t>
            </a:r>
            <a:r>
              <a:rPr lang="en-GB" sz="4000" dirty="0"/>
              <a:t>decides to sell the inherited </a:t>
            </a:r>
            <a:r>
              <a:rPr lang="en-GB" sz="4000" dirty="0" smtClean="0"/>
              <a:t>property </a:t>
            </a:r>
            <a:r>
              <a:rPr lang="en-GB" sz="4000" dirty="0"/>
              <a:t>and purchase a buy-to-let </a:t>
            </a:r>
            <a:r>
              <a:rPr lang="en-GB" sz="4000" dirty="0" smtClean="0"/>
              <a:t>property </a:t>
            </a:r>
            <a:r>
              <a:rPr lang="en-GB" sz="4000" dirty="0"/>
              <a:t>with the proceeds. </a:t>
            </a:r>
            <a:endParaRPr lang="en-GB" sz="4000" dirty="0" smtClean="0"/>
          </a:p>
          <a:p>
            <a:endParaRPr lang="en-GB" sz="4000" dirty="0"/>
          </a:p>
          <a:p>
            <a:r>
              <a:rPr lang="en-GB" sz="4000" dirty="0"/>
              <a:t>At the end of </a:t>
            </a:r>
            <a:r>
              <a:rPr lang="en-GB" sz="4000" dirty="0" smtClean="0"/>
              <a:t>effective </a:t>
            </a:r>
            <a:r>
              <a:rPr lang="en-GB" sz="4000" dirty="0"/>
              <a:t>date of the transaction, Craig owns two </a:t>
            </a:r>
            <a:r>
              <a:rPr lang="en-GB" sz="4000" dirty="0" smtClean="0"/>
              <a:t>properties </a:t>
            </a:r>
            <a:r>
              <a:rPr lang="en-GB" sz="4000" dirty="0"/>
              <a:t>and has not replaced his main residence. Therefore, he will pay the ADS on the newly purchased buy-to-let </a:t>
            </a:r>
            <a:r>
              <a:rPr lang="en-GB" sz="4000" dirty="0" smtClean="0"/>
              <a:t>property.</a:t>
            </a:r>
            <a:endParaRPr lang="en-GB" sz="4000" dirty="0"/>
          </a:p>
          <a:p>
            <a:endParaRPr lang="en-GB" dirty="0"/>
          </a:p>
        </p:txBody>
      </p:sp>
      <p:sp>
        <p:nvSpPr>
          <p:cNvPr id="4" name="Date Placeholder 3"/>
          <p:cNvSpPr>
            <a:spLocks noGrp="1"/>
          </p:cNvSpPr>
          <p:nvPr>
            <p:ph type="dt" sz="half" idx="10"/>
          </p:nvPr>
        </p:nvSpPr>
        <p:spPr/>
        <p:txBody>
          <a:bodyPr/>
          <a:lstStyle/>
          <a:p>
            <a:r>
              <a:rPr lang="en-GB" dirty="0" smtClean="0"/>
              <a:t>24/03/2016</a:t>
            </a:r>
            <a:endParaRPr lang="en-GB" dirty="0"/>
          </a:p>
        </p:txBody>
      </p:sp>
    </p:spTree>
    <p:extLst>
      <p:ext uri="{BB962C8B-B14F-4D97-AF65-F5344CB8AC3E}">
        <p14:creationId xmlns:p14="http://schemas.microsoft.com/office/powerpoint/2010/main" val="28866472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kern="1400" dirty="0">
                <a:solidFill>
                  <a:srgbClr val="8C6CD0"/>
                </a:solidFill>
              </a:rPr>
              <a:t>6. </a:t>
            </a:r>
            <a:r>
              <a:rPr lang="en-GB" b="1" kern="1400" dirty="0" smtClean="0">
                <a:solidFill>
                  <a:srgbClr val="8C6CD0"/>
                </a:solidFill>
              </a:rPr>
              <a:t>Further Information</a:t>
            </a:r>
            <a:endParaRPr lang="en-GB" b="1" kern="1400" dirty="0">
              <a:solidFill>
                <a:srgbClr val="8C6CD0"/>
              </a:solidFill>
            </a:endParaRPr>
          </a:p>
        </p:txBody>
      </p:sp>
      <p:sp>
        <p:nvSpPr>
          <p:cNvPr id="3" name="Content Placeholder 2"/>
          <p:cNvSpPr>
            <a:spLocks noGrp="1"/>
          </p:cNvSpPr>
          <p:nvPr>
            <p:ph idx="1"/>
          </p:nvPr>
        </p:nvSpPr>
        <p:spPr>
          <a:xfrm>
            <a:off x="457200" y="1600200"/>
            <a:ext cx="8363272" cy="4525963"/>
          </a:xfrm>
        </p:spPr>
        <p:txBody>
          <a:bodyPr>
            <a:normAutofit/>
          </a:bodyPr>
          <a:lstStyle/>
          <a:p>
            <a:r>
              <a:rPr lang="en-GB" sz="2400" dirty="0" smtClean="0"/>
              <a:t>Website </a:t>
            </a:r>
            <a:r>
              <a:rPr lang="en-GB" sz="2400" dirty="0" smtClean="0">
                <a:hlinkClick r:id="rId3"/>
              </a:rPr>
              <a:t>www.revenue.scot</a:t>
            </a:r>
            <a:r>
              <a:rPr lang="en-GB" sz="2400" dirty="0" smtClean="0"/>
              <a:t> for </a:t>
            </a:r>
            <a:r>
              <a:rPr lang="en-GB" sz="2400" dirty="0" err="1" smtClean="0"/>
              <a:t>FAQs</a:t>
            </a:r>
            <a:r>
              <a:rPr lang="en-GB" sz="2400" dirty="0" smtClean="0"/>
              <a:t> and guidance</a:t>
            </a:r>
          </a:p>
          <a:p>
            <a:r>
              <a:rPr lang="en-GB" sz="2400" dirty="0" smtClean="0"/>
              <a:t>SETS system withdrawn midnight – </a:t>
            </a:r>
            <a:r>
              <a:rPr lang="en-GB" sz="2400" dirty="0" err="1" smtClean="0"/>
              <a:t>9am</a:t>
            </a:r>
            <a:r>
              <a:rPr lang="en-GB" sz="2400" dirty="0" smtClean="0"/>
              <a:t> on 1 April</a:t>
            </a:r>
          </a:p>
          <a:p>
            <a:endParaRPr lang="en-GB" dirty="0" smtClean="0"/>
          </a:p>
          <a:p>
            <a:pPr marL="0" indent="0">
              <a:buNone/>
            </a:pPr>
            <a:endParaRPr lang="en-GB" dirty="0"/>
          </a:p>
          <a:p>
            <a:pPr marL="0" indent="0">
              <a:buNone/>
            </a:pPr>
            <a:r>
              <a:rPr lang="en-GB" b="1" dirty="0" smtClean="0">
                <a:solidFill>
                  <a:srgbClr val="0070C0"/>
                </a:solidFill>
              </a:rPr>
              <a:t>		</a:t>
            </a:r>
            <a:endParaRPr lang="en-GB" dirty="0"/>
          </a:p>
        </p:txBody>
      </p:sp>
      <p:sp>
        <p:nvSpPr>
          <p:cNvPr id="4" name="Date Placeholder 3"/>
          <p:cNvSpPr>
            <a:spLocks noGrp="1"/>
          </p:cNvSpPr>
          <p:nvPr>
            <p:ph type="dt" sz="half" idx="10"/>
          </p:nvPr>
        </p:nvSpPr>
        <p:spPr/>
        <p:txBody>
          <a:bodyPr/>
          <a:lstStyle/>
          <a:p>
            <a:r>
              <a:rPr lang="en-US" dirty="0" smtClean="0">
                <a:solidFill>
                  <a:prstClr val="black">
                    <a:tint val="75000"/>
                  </a:prstClr>
                </a:solidFill>
              </a:rPr>
              <a:t>24/3/2016</a:t>
            </a:r>
            <a:endParaRPr lang="en-GB" dirty="0">
              <a:solidFill>
                <a:prstClr val="black">
                  <a:tint val="75000"/>
                </a:prstClr>
              </a:solidFill>
            </a:endParaRPr>
          </a:p>
        </p:txBody>
      </p:sp>
    </p:spTree>
    <p:extLst>
      <p:ext uri="{BB962C8B-B14F-4D97-AF65-F5344CB8AC3E}">
        <p14:creationId xmlns:p14="http://schemas.microsoft.com/office/powerpoint/2010/main" val="25467853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900" b="1" dirty="0" smtClean="0">
                <a:solidFill>
                  <a:srgbClr val="8D65D2"/>
                </a:solidFill>
              </a:rPr>
              <a:t>Contact us</a:t>
            </a:r>
            <a:endParaRPr lang="en-GB" sz="4900" b="1" dirty="0">
              <a:solidFill>
                <a:srgbClr val="8D65D2"/>
              </a:solidFill>
            </a:endParaRPr>
          </a:p>
        </p:txBody>
      </p:sp>
      <p:sp>
        <p:nvSpPr>
          <p:cNvPr id="3" name="Content Placeholder 2"/>
          <p:cNvSpPr>
            <a:spLocks noGrp="1"/>
          </p:cNvSpPr>
          <p:nvPr>
            <p:ph idx="1"/>
          </p:nvPr>
        </p:nvSpPr>
        <p:spPr>
          <a:xfrm>
            <a:off x="467544" y="1340768"/>
            <a:ext cx="8229600" cy="4713387"/>
          </a:xfrm>
        </p:spPr>
        <p:txBody>
          <a:bodyPr>
            <a:normAutofit/>
          </a:bodyPr>
          <a:lstStyle/>
          <a:p>
            <a:pPr marL="0" indent="0">
              <a:buNone/>
            </a:pPr>
            <a:endParaRPr lang="en-GB" sz="2400" dirty="0"/>
          </a:p>
          <a:p>
            <a:r>
              <a:rPr lang="en-GB" sz="2400" dirty="0" smtClean="0"/>
              <a:t>Support Desk - </a:t>
            </a:r>
            <a:r>
              <a:rPr lang="en-GB" sz="2400" dirty="0"/>
              <a:t>03000 200 </a:t>
            </a:r>
            <a:r>
              <a:rPr lang="en-GB" sz="2400" dirty="0" smtClean="0"/>
              <a:t>310</a:t>
            </a:r>
            <a:r>
              <a:rPr lang="en-GB" sz="2400" dirty="0"/>
              <a:t> </a:t>
            </a:r>
            <a:endParaRPr lang="en-GB" sz="2400" dirty="0" smtClean="0"/>
          </a:p>
          <a:p>
            <a:r>
              <a:rPr lang="en-GB" sz="2400" dirty="0" err="1" smtClean="0"/>
              <a:t>LBTT</a:t>
            </a:r>
            <a:r>
              <a:rPr lang="en-GB" sz="2400" dirty="0" smtClean="0"/>
              <a:t> mailbox –  </a:t>
            </a:r>
            <a:r>
              <a:rPr lang="en-GB" sz="2400" dirty="0" err="1" smtClean="0">
                <a:hlinkClick r:id="rId2"/>
              </a:rPr>
              <a:t>LBTT@revenue.scot</a:t>
            </a:r>
            <a:endParaRPr lang="en-GB" sz="2400" dirty="0" smtClean="0"/>
          </a:p>
          <a:p>
            <a:r>
              <a:rPr lang="en-GB" sz="2400" dirty="0" smtClean="0"/>
              <a:t>Revenue Scotland mailbox – </a:t>
            </a:r>
            <a:r>
              <a:rPr lang="en-GB" sz="2400" dirty="0" err="1" smtClean="0">
                <a:hlinkClick r:id="rId3"/>
              </a:rPr>
              <a:t>info@revenue.scot</a:t>
            </a:r>
            <a:r>
              <a:rPr lang="en-GB" sz="2400" dirty="0" smtClean="0"/>
              <a:t> </a:t>
            </a:r>
            <a:endParaRPr lang="en-GB" sz="2400" dirty="0"/>
          </a:p>
          <a:p>
            <a:r>
              <a:rPr lang="en-GB" sz="2400" dirty="0" smtClean="0"/>
              <a:t>Secure Messaging Service within SETS – for use by taxpayers and agents registered on our portal with specific questions or complex tax enquiries </a:t>
            </a:r>
          </a:p>
          <a:p>
            <a:pPr marL="0" indent="0">
              <a:buNone/>
            </a:pPr>
            <a:endParaRPr lang="en-GB" sz="2400" dirty="0" smtClean="0"/>
          </a:p>
          <a:p>
            <a:pPr marL="0" lvl="0" indent="0">
              <a:buNone/>
            </a:pPr>
            <a:r>
              <a:rPr lang="en-GB" sz="2400" b="1" dirty="0" smtClean="0">
                <a:solidFill>
                  <a:srgbClr val="0070C0"/>
                </a:solidFill>
              </a:rPr>
              <a:t>                                       </a:t>
            </a:r>
            <a:r>
              <a:rPr lang="en-GB" sz="2400" b="1" u="sng" dirty="0" smtClean="0">
                <a:solidFill>
                  <a:srgbClr val="0070C0"/>
                </a:solidFill>
              </a:rPr>
              <a:t>@</a:t>
            </a:r>
            <a:r>
              <a:rPr lang="en-GB" sz="2400" b="1" u="sng" dirty="0" err="1">
                <a:solidFill>
                  <a:srgbClr val="0070C0"/>
                </a:solidFill>
              </a:rPr>
              <a:t>RevenueScotland</a:t>
            </a:r>
            <a:endParaRPr lang="en-GB" sz="2400" b="1" u="sng" dirty="0">
              <a:solidFill>
                <a:srgbClr val="0070C0"/>
              </a:solidFill>
            </a:endParaRPr>
          </a:p>
          <a:p>
            <a:pPr marL="0" indent="0">
              <a:buNone/>
            </a:pPr>
            <a:endParaRPr lang="en-GB" sz="2400" dirty="0"/>
          </a:p>
        </p:txBody>
      </p:sp>
      <p:sp>
        <p:nvSpPr>
          <p:cNvPr id="4" name="Date Placeholder 3"/>
          <p:cNvSpPr>
            <a:spLocks noGrp="1"/>
          </p:cNvSpPr>
          <p:nvPr>
            <p:ph type="dt" sz="half" idx="10"/>
          </p:nvPr>
        </p:nvSpPr>
        <p:spPr/>
        <p:txBody>
          <a:bodyPr/>
          <a:lstStyle/>
          <a:p>
            <a:r>
              <a:rPr lang="en-US" dirty="0" smtClean="0">
                <a:solidFill>
                  <a:prstClr val="black">
                    <a:tint val="75000"/>
                  </a:prstClr>
                </a:solidFill>
              </a:rPr>
              <a:t>24/3/2016</a:t>
            </a:r>
            <a:endParaRPr lang="en-GB" dirty="0">
              <a:solidFill>
                <a:prstClr val="black">
                  <a:tint val="75000"/>
                </a:prstClr>
              </a:solidFill>
            </a:endParaRPr>
          </a:p>
        </p:txBody>
      </p:sp>
    </p:spTree>
    <p:extLst>
      <p:ext uri="{BB962C8B-B14F-4D97-AF65-F5344CB8AC3E}">
        <p14:creationId xmlns:p14="http://schemas.microsoft.com/office/powerpoint/2010/main" val="3695634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kern="1400" dirty="0">
                <a:solidFill>
                  <a:srgbClr val="8C6CD0"/>
                </a:solidFill>
              </a:rPr>
              <a:t>1. Background / context</a:t>
            </a:r>
          </a:p>
        </p:txBody>
      </p:sp>
      <p:sp>
        <p:nvSpPr>
          <p:cNvPr id="3" name="Content Placeholder 2"/>
          <p:cNvSpPr>
            <a:spLocks noGrp="1"/>
          </p:cNvSpPr>
          <p:nvPr>
            <p:ph idx="1"/>
          </p:nvPr>
        </p:nvSpPr>
        <p:spPr>
          <a:xfrm>
            <a:off x="467544" y="1484784"/>
            <a:ext cx="8229600" cy="4525963"/>
          </a:xfrm>
        </p:spPr>
        <p:txBody>
          <a:bodyPr>
            <a:normAutofit/>
          </a:bodyPr>
          <a:lstStyle/>
          <a:p>
            <a:r>
              <a:rPr lang="en-GB" sz="2400" dirty="0" smtClean="0"/>
              <a:t>Proposed by </a:t>
            </a:r>
            <a:r>
              <a:rPr lang="en-GB" sz="2400" dirty="0"/>
              <a:t>Deputy First Minister in Scottish Government’s Draft Budget 2016/17 in December 2015</a:t>
            </a:r>
          </a:p>
          <a:p>
            <a:r>
              <a:rPr lang="en-GB" sz="2400" dirty="0" smtClean="0"/>
              <a:t>ADS applies to purchases of buy-to-let properties and second homes</a:t>
            </a:r>
          </a:p>
          <a:p>
            <a:r>
              <a:rPr lang="en-GB" sz="2400" dirty="0" smtClean="0"/>
              <a:t>Policy objective is to ensure that the opportunities for first time buyers in the Scottish housing market remain strong</a:t>
            </a:r>
          </a:p>
          <a:p>
            <a:r>
              <a:rPr lang="en-GB" sz="2400" dirty="0" smtClean="0"/>
              <a:t>Follows Chancellor’s 2015 Autumn Statement announcement </a:t>
            </a:r>
            <a:endParaRPr lang="en-GB" sz="2400" dirty="0"/>
          </a:p>
        </p:txBody>
      </p:sp>
      <p:sp>
        <p:nvSpPr>
          <p:cNvPr id="4" name="Date Placeholder 3"/>
          <p:cNvSpPr>
            <a:spLocks noGrp="1"/>
          </p:cNvSpPr>
          <p:nvPr>
            <p:ph type="dt" sz="half" idx="10"/>
          </p:nvPr>
        </p:nvSpPr>
        <p:spPr/>
        <p:txBody>
          <a:bodyPr/>
          <a:lstStyle/>
          <a:p>
            <a:r>
              <a:rPr lang="en-US" dirty="0" smtClean="0"/>
              <a:t>24/3/2016</a:t>
            </a:r>
            <a:endParaRPr lang="en-GB" dirty="0"/>
          </a:p>
        </p:txBody>
      </p:sp>
    </p:spTree>
    <p:extLst>
      <p:ext uri="{BB962C8B-B14F-4D97-AF65-F5344CB8AC3E}">
        <p14:creationId xmlns:p14="http://schemas.microsoft.com/office/powerpoint/2010/main" val="2599818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kern="1400" dirty="0">
                <a:solidFill>
                  <a:srgbClr val="8C6CD0"/>
                </a:solidFill>
              </a:rPr>
              <a:t>2. Legislative process</a:t>
            </a:r>
          </a:p>
        </p:txBody>
      </p:sp>
      <p:sp>
        <p:nvSpPr>
          <p:cNvPr id="3" name="Content Placeholder 2"/>
          <p:cNvSpPr>
            <a:spLocks noGrp="1"/>
          </p:cNvSpPr>
          <p:nvPr>
            <p:ph idx="1"/>
          </p:nvPr>
        </p:nvSpPr>
        <p:spPr>
          <a:xfrm>
            <a:off x="467544" y="1628800"/>
            <a:ext cx="8136904" cy="4453955"/>
          </a:xfrm>
        </p:spPr>
        <p:txBody>
          <a:bodyPr/>
          <a:lstStyle/>
          <a:p>
            <a:r>
              <a:rPr lang="en-GB" sz="2400" dirty="0" smtClean="0"/>
              <a:t>Land and Buildings Transaction Tax (Amendment) (Scotland) Bill – available on </a:t>
            </a:r>
            <a:r>
              <a:rPr lang="en-GB" sz="2400" dirty="0" smtClean="0">
                <a:hlinkClick r:id="rId2"/>
              </a:rPr>
              <a:t>Scottish Parliament website</a:t>
            </a:r>
            <a:r>
              <a:rPr lang="en-GB" sz="2400" dirty="0" smtClean="0"/>
              <a:t>, see Finance Committee</a:t>
            </a:r>
          </a:p>
          <a:p>
            <a:r>
              <a:rPr lang="en-GB" sz="2400" dirty="0" smtClean="0"/>
              <a:t>Introduced to Parliament on 27 January 2016</a:t>
            </a:r>
          </a:p>
          <a:p>
            <a:r>
              <a:rPr lang="en-GB" sz="2400" dirty="0" smtClean="0"/>
              <a:t>Stage 3 debate: 8 March 2016</a:t>
            </a:r>
          </a:p>
          <a:p>
            <a:r>
              <a:rPr lang="en-GB" sz="2400" dirty="0" smtClean="0"/>
              <a:t>Royal Assent anticipated by 31 March 2016</a:t>
            </a:r>
          </a:p>
          <a:p>
            <a:r>
              <a:rPr lang="en-GB" sz="2400" dirty="0" smtClean="0"/>
              <a:t>ADS expected to apply from 1 April 2016</a:t>
            </a:r>
          </a:p>
          <a:p>
            <a:endParaRPr lang="en-GB" dirty="0" smtClean="0"/>
          </a:p>
          <a:p>
            <a:endParaRPr lang="en-GB" dirty="0"/>
          </a:p>
        </p:txBody>
      </p:sp>
      <p:sp>
        <p:nvSpPr>
          <p:cNvPr id="4" name="Date Placeholder 3"/>
          <p:cNvSpPr>
            <a:spLocks noGrp="1"/>
          </p:cNvSpPr>
          <p:nvPr>
            <p:ph type="dt" sz="half" idx="10"/>
          </p:nvPr>
        </p:nvSpPr>
        <p:spPr/>
        <p:txBody>
          <a:bodyPr/>
          <a:lstStyle/>
          <a:p>
            <a:r>
              <a:rPr lang="en-US" dirty="0" smtClean="0"/>
              <a:t>24/3/2016</a:t>
            </a:r>
            <a:endParaRPr lang="en-GB" dirty="0"/>
          </a:p>
        </p:txBody>
      </p:sp>
    </p:spTree>
    <p:extLst>
      <p:ext uri="{BB962C8B-B14F-4D97-AF65-F5344CB8AC3E}">
        <p14:creationId xmlns:p14="http://schemas.microsoft.com/office/powerpoint/2010/main" val="3794307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kern="1400" dirty="0">
                <a:solidFill>
                  <a:srgbClr val="8C6CD0"/>
                </a:solidFill>
              </a:rPr>
              <a:t>3. Calculating the amount of ADS</a:t>
            </a:r>
          </a:p>
        </p:txBody>
      </p:sp>
      <p:sp>
        <p:nvSpPr>
          <p:cNvPr id="3" name="Content Placeholder 2"/>
          <p:cNvSpPr>
            <a:spLocks noGrp="1"/>
          </p:cNvSpPr>
          <p:nvPr>
            <p:ph idx="1"/>
          </p:nvPr>
        </p:nvSpPr>
        <p:spPr>
          <a:xfrm>
            <a:off x="467544" y="1196752"/>
            <a:ext cx="8424936" cy="4752528"/>
          </a:xfrm>
        </p:spPr>
        <p:txBody>
          <a:bodyPr>
            <a:noAutofit/>
          </a:bodyPr>
          <a:lstStyle/>
          <a:p>
            <a:r>
              <a:rPr lang="en-GB" sz="2400" dirty="0" smtClean="0"/>
              <a:t>ADS is 3% </a:t>
            </a:r>
            <a:r>
              <a:rPr lang="en-GB" sz="2400" dirty="0"/>
              <a:t>of </a:t>
            </a:r>
            <a:r>
              <a:rPr lang="en-GB" sz="2400" b="1" dirty="0" smtClean="0"/>
              <a:t>total</a:t>
            </a:r>
            <a:r>
              <a:rPr lang="en-GB" sz="2400" dirty="0" smtClean="0"/>
              <a:t> chargeable consideration for an </a:t>
            </a:r>
            <a:r>
              <a:rPr lang="en-GB" sz="2400" b="1" dirty="0"/>
              <a:t>additional</a:t>
            </a:r>
            <a:r>
              <a:rPr lang="en-GB" sz="2400" dirty="0"/>
              <a:t> residential property </a:t>
            </a:r>
            <a:r>
              <a:rPr lang="en-GB" sz="2400" dirty="0" smtClean="0"/>
              <a:t>of </a:t>
            </a:r>
            <a:r>
              <a:rPr lang="en-GB" sz="2400" dirty="0"/>
              <a:t>£40,000 or </a:t>
            </a:r>
            <a:r>
              <a:rPr lang="en-GB" sz="2400" dirty="0" smtClean="0"/>
              <a:t>more</a:t>
            </a:r>
          </a:p>
          <a:p>
            <a:r>
              <a:rPr lang="en-GB" sz="2400" dirty="0" smtClean="0"/>
              <a:t>E.g. For £200,000 second home, ADS=£6,000</a:t>
            </a:r>
          </a:p>
          <a:p>
            <a:r>
              <a:rPr lang="en-GB" sz="2400" dirty="0" smtClean="0"/>
              <a:t>ADS is </a:t>
            </a:r>
            <a:r>
              <a:rPr lang="en-GB" sz="2400" dirty="0"/>
              <a:t>payable </a:t>
            </a:r>
            <a:r>
              <a:rPr lang="en-GB" sz="2400" u="sng" dirty="0"/>
              <a:t>in addition to </a:t>
            </a:r>
            <a:r>
              <a:rPr lang="en-GB" sz="2400" dirty="0"/>
              <a:t>the </a:t>
            </a:r>
            <a:r>
              <a:rPr lang="en-GB" sz="2400" dirty="0" err="1"/>
              <a:t>LBTT</a:t>
            </a:r>
            <a:r>
              <a:rPr lang="en-GB" sz="2400" dirty="0"/>
              <a:t> that would be due on the </a:t>
            </a:r>
            <a:r>
              <a:rPr lang="en-GB" sz="2400" dirty="0" smtClean="0"/>
              <a:t>acquisition</a:t>
            </a:r>
          </a:p>
          <a:p>
            <a:r>
              <a:rPr lang="en-GB" sz="2400" dirty="0" smtClean="0"/>
              <a:t>Any </a:t>
            </a:r>
            <a:r>
              <a:rPr lang="en-GB" sz="2400" dirty="0"/>
              <a:t>house already owned must </a:t>
            </a:r>
            <a:r>
              <a:rPr lang="en-GB" sz="2400" dirty="0" smtClean="0"/>
              <a:t>also be </a:t>
            </a:r>
            <a:r>
              <a:rPr lang="en-GB" sz="2400" dirty="0"/>
              <a:t>worth £40,000 or more for the </a:t>
            </a:r>
            <a:r>
              <a:rPr lang="en-GB" sz="2400" dirty="0" smtClean="0"/>
              <a:t>ADS </a:t>
            </a:r>
            <a:r>
              <a:rPr lang="en-GB" sz="2400" dirty="0"/>
              <a:t>to </a:t>
            </a:r>
            <a:r>
              <a:rPr lang="en-GB" sz="2400" dirty="0" smtClean="0"/>
              <a:t>apply</a:t>
            </a:r>
          </a:p>
          <a:p>
            <a:r>
              <a:rPr lang="en-GB" sz="2400" dirty="0" smtClean="0"/>
              <a:t>Paid </a:t>
            </a:r>
            <a:r>
              <a:rPr lang="en-GB" sz="2400" dirty="0"/>
              <a:t>by making an </a:t>
            </a:r>
            <a:r>
              <a:rPr lang="en-GB" sz="2400" dirty="0" err="1"/>
              <a:t>LBTT</a:t>
            </a:r>
            <a:r>
              <a:rPr lang="en-GB" sz="2400" dirty="0"/>
              <a:t> return and payment to Revenue Scotland using the SETS online return system. </a:t>
            </a:r>
            <a:r>
              <a:rPr lang="en-GB" sz="2400" dirty="0" smtClean="0"/>
              <a:t>No </a:t>
            </a:r>
            <a:r>
              <a:rPr lang="en-GB" sz="2400" dirty="0"/>
              <a:t>separate return or payment </a:t>
            </a:r>
            <a:r>
              <a:rPr lang="en-GB" sz="2400" dirty="0" smtClean="0"/>
              <a:t>is required</a:t>
            </a:r>
          </a:p>
          <a:p>
            <a:r>
              <a:rPr lang="en-GB" sz="2400" dirty="0" smtClean="0"/>
              <a:t>Dwellings outside Scotland worth £40,000 or more are counted for ADS purposes</a:t>
            </a:r>
            <a:endParaRPr lang="en-GB" sz="2400" dirty="0"/>
          </a:p>
        </p:txBody>
      </p:sp>
      <p:sp>
        <p:nvSpPr>
          <p:cNvPr id="4" name="Date Placeholder 3"/>
          <p:cNvSpPr>
            <a:spLocks noGrp="1"/>
          </p:cNvSpPr>
          <p:nvPr>
            <p:ph type="dt" sz="half" idx="10"/>
          </p:nvPr>
        </p:nvSpPr>
        <p:spPr/>
        <p:txBody>
          <a:bodyPr/>
          <a:lstStyle/>
          <a:p>
            <a:r>
              <a:rPr lang="en-US" dirty="0" smtClean="0"/>
              <a:t>24/3/2016</a:t>
            </a:r>
            <a:endParaRPr lang="en-GB" dirty="0"/>
          </a:p>
        </p:txBody>
      </p:sp>
    </p:spTree>
    <p:extLst>
      <p:ext uri="{BB962C8B-B14F-4D97-AF65-F5344CB8AC3E}">
        <p14:creationId xmlns:p14="http://schemas.microsoft.com/office/powerpoint/2010/main" val="2872128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kern="1400" dirty="0">
                <a:solidFill>
                  <a:srgbClr val="8C6CD0"/>
                </a:solidFill>
              </a:rPr>
              <a:t>Transactions to which ADS applies</a:t>
            </a:r>
          </a:p>
        </p:txBody>
      </p:sp>
      <p:sp>
        <p:nvSpPr>
          <p:cNvPr id="3" name="Content Placeholder 2"/>
          <p:cNvSpPr>
            <a:spLocks noGrp="1"/>
          </p:cNvSpPr>
          <p:nvPr>
            <p:ph idx="1"/>
          </p:nvPr>
        </p:nvSpPr>
        <p:spPr/>
        <p:txBody>
          <a:bodyPr>
            <a:normAutofit/>
          </a:bodyPr>
          <a:lstStyle/>
          <a:p>
            <a:r>
              <a:rPr lang="en-GB" sz="2400" dirty="0" smtClean="0"/>
              <a:t>The ADS applies where the buyer buys a home worth more than £40,000 and at the effective date, </a:t>
            </a:r>
            <a:r>
              <a:rPr lang="en-GB" sz="2400" u="sng" dirty="0" smtClean="0"/>
              <a:t>owns more than 1 dwelling </a:t>
            </a:r>
            <a:r>
              <a:rPr lang="en-GB" sz="2400" dirty="0" smtClean="0"/>
              <a:t>and has not replaced their previous main residence.</a:t>
            </a:r>
          </a:p>
          <a:p>
            <a:r>
              <a:rPr lang="en-GB" sz="2400" dirty="0" smtClean="0"/>
              <a:t>The previous main residence is replaced if it was sold up to 18 months prior to the effective date.</a:t>
            </a:r>
          </a:p>
          <a:p>
            <a:r>
              <a:rPr lang="en-GB" sz="2400" dirty="0" smtClean="0"/>
              <a:t>Buyer must intend to occupy the acquired property as their next main residence.</a:t>
            </a:r>
          </a:p>
          <a:p>
            <a:endParaRPr lang="en-GB" dirty="0" smtClean="0"/>
          </a:p>
          <a:p>
            <a:endParaRPr lang="en-GB" dirty="0"/>
          </a:p>
        </p:txBody>
      </p:sp>
      <p:sp>
        <p:nvSpPr>
          <p:cNvPr id="4" name="Date Placeholder 3"/>
          <p:cNvSpPr>
            <a:spLocks noGrp="1"/>
          </p:cNvSpPr>
          <p:nvPr>
            <p:ph type="dt" sz="half" idx="10"/>
          </p:nvPr>
        </p:nvSpPr>
        <p:spPr/>
        <p:txBody>
          <a:bodyPr/>
          <a:lstStyle/>
          <a:p>
            <a:r>
              <a:rPr lang="en-US" dirty="0" smtClean="0"/>
              <a:t>24/3/2016</a:t>
            </a:r>
            <a:endParaRPr lang="en-GB" dirty="0"/>
          </a:p>
        </p:txBody>
      </p:sp>
    </p:spTree>
    <p:extLst>
      <p:ext uri="{BB962C8B-B14F-4D97-AF65-F5344CB8AC3E}">
        <p14:creationId xmlns:p14="http://schemas.microsoft.com/office/powerpoint/2010/main" val="2509007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rmAutofit fontScale="90000"/>
          </a:bodyPr>
          <a:lstStyle/>
          <a:p>
            <a:r>
              <a:rPr lang="en-GB" sz="3600" b="1" dirty="0" smtClean="0">
                <a:solidFill>
                  <a:srgbClr val="8D65D2"/>
                </a:solidFill>
              </a:rPr>
              <a:t>Example 1: Individual purchase </a:t>
            </a:r>
            <a:br>
              <a:rPr lang="en-GB" sz="3600" b="1" dirty="0" smtClean="0">
                <a:solidFill>
                  <a:srgbClr val="8D65D2"/>
                </a:solidFill>
              </a:rPr>
            </a:br>
            <a:r>
              <a:rPr lang="en-GB" sz="3600" b="1" dirty="0" smtClean="0">
                <a:solidFill>
                  <a:srgbClr val="8D65D2"/>
                </a:solidFill>
              </a:rPr>
              <a:t>Standard “buying new home, selling existing home” scenario</a:t>
            </a:r>
            <a:endParaRPr lang="en-GB" sz="3600" b="1" dirty="0">
              <a:solidFill>
                <a:srgbClr val="8D65D2"/>
              </a:solidFill>
            </a:endParaRPr>
          </a:p>
        </p:txBody>
      </p:sp>
      <p:sp>
        <p:nvSpPr>
          <p:cNvPr id="3" name="Content Placeholder 2"/>
          <p:cNvSpPr>
            <a:spLocks noGrp="1"/>
          </p:cNvSpPr>
          <p:nvPr>
            <p:ph idx="1"/>
          </p:nvPr>
        </p:nvSpPr>
        <p:spPr/>
        <p:txBody>
          <a:bodyPr/>
          <a:lstStyle/>
          <a:p>
            <a:endParaRPr lang="en-GB" sz="2200" dirty="0" smtClean="0"/>
          </a:p>
          <a:p>
            <a:r>
              <a:rPr lang="en-GB" sz="2200" dirty="0" smtClean="0"/>
              <a:t>Johnny </a:t>
            </a:r>
            <a:r>
              <a:rPr lang="en-GB" sz="2200" dirty="0"/>
              <a:t>and Steven are selling the dwelling which is their main residence and they are purchasing a dwelling to be used as their next main residence. </a:t>
            </a:r>
            <a:endParaRPr lang="en-GB" sz="2200" dirty="0" smtClean="0"/>
          </a:p>
          <a:p>
            <a:endParaRPr lang="en-GB" sz="2200" dirty="0" smtClean="0"/>
          </a:p>
          <a:p>
            <a:r>
              <a:rPr lang="en-GB" sz="2200" dirty="0" smtClean="0"/>
              <a:t>At </a:t>
            </a:r>
            <a:r>
              <a:rPr lang="en-GB" sz="2200" dirty="0"/>
              <a:t>the end of </a:t>
            </a:r>
            <a:r>
              <a:rPr lang="en-GB" sz="2200" dirty="0" smtClean="0"/>
              <a:t>the effective </a:t>
            </a:r>
            <a:r>
              <a:rPr lang="en-GB" sz="2200" dirty="0"/>
              <a:t>date of the transaction, Johnny and Steven own one dwelling, so they will not pay the ADS.</a:t>
            </a:r>
          </a:p>
          <a:p>
            <a:endParaRPr lang="en-GB" dirty="0"/>
          </a:p>
        </p:txBody>
      </p:sp>
      <p:sp>
        <p:nvSpPr>
          <p:cNvPr id="4" name="Date Placeholder 3"/>
          <p:cNvSpPr>
            <a:spLocks noGrp="1"/>
          </p:cNvSpPr>
          <p:nvPr>
            <p:ph type="dt" sz="half" idx="10"/>
          </p:nvPr>
        </p:nvSpPr>
        <p:spPr/>
        <p:txBody>
          <a:bodyPr/>
          <a:lstStyle/>
          <a:p>
            <a:r>
              <a:rPr lang="en-GB" dirty="0" smtClean="0"/>
              <a:t>24/03/2016</a:t>
            </a:r>
            <a:endParaRPr lang="en-GB" dirty="0"/>
          </a:p>
        </p:txBody>
      </p:sp>
    </p:spTree>
    <p:extLst>
      <p:ext uri="{BB962C8B-B14F-4D97-AF65-F5344CB8AC3E}">
        <p14:creationId xmlns:p14="http://schemas.microsoft.com/office/powerpoint/2010/main" val="3572083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solidFill>
                  <a:srgbClr val="8D65D2"/>
                </a:solidFill>
              </a:rPr>
              <a:t>Example 2: Individual purchase</a:t>
            </a:r>
            <a:br>
              <a:rPr lang="en-GB" sz="3200" b="1" dirty="0" smtClean="0">
                <a:solidFill>
                  <a:srgbClr val="8D65D2"/>
                </a:solidFill>
              </a:rPr>
            </a:br>
            <a:r>
              <a:rPr lang="en-GB" sz="3200" b="1" dirty="0" smtClean="0">
                <a:solidFill>
                  <a:srgbClr val="8D65D2"/>
                </a:solidFill>
              </a:rPr>
              <a:t>Standard buy-to-let </a:t>
            </a:r>
            <a:r>
              <a:rPr lang="en-GB" sz="3200" b="1" dirty="0">
                <a:solidFill>
                  <a:srgbClr val="8D65D2"/>
                </a:solidFill>
              </a:rPr>
              <a:t>t</a:t>
            </a:r>
            <a:r>
              <a:rPr lang="en-GB" sz="3200" b="1" dirty="0" smtClean="0">
                <a:solidFill>
                  <a:srgbClr val="8D65D2"/>
                </a:solidFill>
              </a:rPr>
              <a:t>ransaction</a:t>
            </a:r>
            <a:endParaRPr lang="en-GB" sz="3200" b="1" dirty="0">
              <a:solidFill>
                <a:srgbClr val="8D65D2"/>
              </a:solidFill>
            </a:endParaRPr>
          </a:p>
        </p:txBody>
      </p:sp>
      <p:sp>
        <p:nvSpPr>
          <p:cNvPr id="3" name="Content Placeholder 2"/>
          <p:cNvSpPr>
            <a:spLocks noGrp="1"/>
          </p:cNvSpPr>
          <p:nvPr>
            <p:ph idx="1"/>
          </p:nvPr>
        </p:nvSpPr>
        <p:spPr>
          <a:xfrm>
            <a:off x="611560" y="1600201"/>
            <a:ext cx="8075240" cy="3124943"/>
          </a:xfrm>
        </p:spPr>
        <p:txBody>
          <a:bodyPr>
            <a:normAutofit/>
          </a:bodyPr>
          <a:lstStyle/>
          <a:p>
            <a:endParaRPr lang="en-GB" sz="2400" dirty="0" smtClean="0"/>
          </a:p>
          <a:p>
            <a:r>
              <a:rPr lang="en-GB" sz="2400" dirty="0" smtClean="0"/>
              <a:t>Roni </a:t>
            </a:r>
            <a:r>
              <a:rPr lang="en-GB" sz="2400" dirty="0"/>
              <a:t>already owns a dwelling which is </a:t>
            </a:r>
            <a:r>
              <a:rPr lang="en-GB" sz="2400" dirty="0" smtClean="0"/>
              <a:t>her </a:t>
            </a:r>
            <a:r>
              <a:rPr lang="en-GB" sz="2400" dirty="0"/>
              <a:t>main residence and is purchasing a dwelling that will be used as a buy-to-let</a:t>
            </a:r>
            <a:r>
              <a:rPr lang="en-GB" sz="2400" dirty="0" smtClean="0"/>
              <a:t>.</a:t>
            </a:r>
          </a:p>
          <a:p>
            <a:pPr marL="0" indent="0">
              <a:buNone/>
            </a:pPr>
            <a:r>
              <a:rPr lang="en-GB" sz="2400" dirty="0" smtClean="0"/>
              <a:t> </a:t>
            </a:r>
          </a:p>
          <a:p>
            <a:r>
              <a:rPr lang="en-GB" sz="2400" dirty="0" smtClean="0"/>
              <a:t>At </a:t>
            </a:r>
            <a:r>
              <a:rPr lang="en-GB" sz="2400" dirty="0"/>
              <a:t>the end of </a:t>
            </a:r>
            <a:r>
              <a:rPr lang="en-GB" sz="2400" dirty="0" smtClean="0"/>
              <a:t>the </a:t>
            </a:r>
            <a:r>
              <a:rPr lang="en-GB" sz="2400" dirty="0"/>
              <a:t>effective date of the transaction, </a:t>
            </a:r>
            <a:r>
              <a:rPr lang="en-GB" sz="2400" dirty="0" smtClean="0"/>
              <a:t>Roni </a:t>
            </a:r>
            <a:r>
              <a:rPr lang="en-GB" sz="2400" dirty="0"/>
              <a:t>owns two dwellings and has not replaced </a:t>
            </a:r>
            <a:r>
              <a:rPr lang="en-GB" sz="2400" dirty="0" smtClean="0"/>
              <a:t>her </a:t>
            </a:r>
            <a:r>
              <a:rPr lang="en-GB" sz="2400" dirty="0"/>
              <a:t>main residence, so the ADS will apply.</a:t>
            </a:r>
          </a:p>
          <a:p>
            <a:endParaRPr lang="en-GB" dirty="0"/>
          </a:p>
        </p:txBody>
      </p:sp>
      <p:sp>
        <p:nvSpPr>
          <p:cNvPr id="4" name="Date Placeholder 3"/>
          <p:cNvSpPr>
            <a:spLocks noGrp="1"/>
          </p:cNvSpPr>
          <p:nvPr>
            <p:ph type="dt" sz="half" idx="10"/>
          </p:nvPr>
        </p:nvSpPr>
        <p:spPr/>
        <p:txBody>
          <a:bodyPr/>
          <a:lstStyle/>
          <a:p>
            <a:r>
              <a:rPr lang="en-GB" dirty="0" smtClean="0"/>
              <a:t>24/03/2016</a:t>
            </a:r>
            <a:endParaRPr lang="en-GB" dirty="0"/>
          </a:p>
        </p:txBody>
      </p:sp>
    </p:spTree>
    <p:extLst>
      <p:ext uri="{BB962C8B-B14F-4D97-AF65-F5344CB8AC3E}">
        <p14:creationId xmlns:p14="http://schemas.microsoft.com/office/powerpoint/2010/main" val="375202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368152"/>
          </a:xfrm>
        </p:spPr>
        <p:txBody>
          <a:bodyPr>
            <a:normAutofit fontScale="90000"/>
          </a:bodyPr>
          <a:lstStyle/>
          <a:p>
            <a:r>
              <a:rPr lang="en-GB" sz="3600" b="1" dirty="0" smtClean="0">
                <a:solidFill>
                  <a:srgbClr val="8D65D2"/>
                </a:solidFill>
              </a:rPr>
              <a:t>Example 3: Individual purchase </a:t>
            </a:r>
            <a:br>
              <a:rPr lang="en-GB" sz="3600" b="1" dirty="0" smtClean="0">
                <a:solidFill>
                  <a:srgbClr val="8D65D2"/>
                </a:solidFill>
              </a:rPr>
            </a:br>
            <a:r>
              <a:rPr lang="en-GB" sz="3600" b="1" dirty="0" smtClean="0">
                <a:solidFill>
                  <a:srgbClr val="8D65D2"/>
                </a:solidFill>
              </a:rPr>
              <a:t>Buyer </a:t>
            </a:r>
            <a:r>
              <a:rPr lang="en-GB" sz="3600" b="1" dirty="0">
                <a:solidFill>
                  <a:srgbClr val="8D65D2"/>
                </a:solidFill>
              </a:rPr>
              <a:t>o</a:t>
            </a:r>
            <a:r>
              <a:rPr lang="en-GB" sz="3600" b="1" dirty="0" smtClean="0">
                <a:solidFill>
                  <a:srgbClr val="8D65D2"/>
                </a:solidFill>
              </a:rPr>
              <a:t>wns rental properties, main residence being replaced</a:t>
            </a:r>
            <a:endParaRPr lang="en-GB" sz="3600" b="1" dirty="0">
              <a:solidFill>
                <a:srgbClr val="8D65D2"/>
              </a:solidFill>
            </a:endParaRPr>
          </a:p>
        </p:txBody>
      </p:sp>
      <p:sp>
        <p:nvSpPr>
          <p:cNvPr id="3" name="Content Placeholder 2"/>
          <p:cNvSpPr>
            <a:spLocks noGrp="1"/>
          </p:cNvSpPr>
          <p:nvPr>
            <p:ph idx="1"/>
          </p:nvPr>
        </p:nvSpPr>
        <p:spPr/>
        <p:txBody>
          <a:bodyPr>
            <a:normAutofit/>
          </a:bodyPr>
          <a:lstStyle/>
          <a:p>
            <a:endParaRPr lang="en-GB" sz="2200" dirty="0" smtClean="0"/>
          </a:p>
          <a:p>
            <a:r>
              <a:rPr lang="en-GB" sz="2200" dirty="0" smtClean="0"/>
              <a:t>Lou </a:t>
            </a:r>
            <a:r>
              <a:rPr lang="en-GB" sz="2200" dirty="0"/>
              <a:t>and Nico are buy-to-let investors with 10 dwellings in their portfolio. They also own another dwelling which they use as their main residence. They decide to sell their previous main residence and purchase their next main residence. </a:t>
            </a:r>
            <a:endParaRPr lang="en-GB" sz="2200" dirty="0" smtClean="0"/>
          </a:p>
          <a:p>
            <a:endParaRPr lang="en-GB" sz="2200" dirty="0" smtClean="0"/>
          </a:p>
          <a:p>
            <a:r>
              <a:rPr lang="en-GB" sz="2200" dirty="0" smtClean="0"/>
              <a:t>At </a:t>
            </a:r>
            <a:r>
              <a:rPr lang="en-GB" sz="2200" dirty="0"/>
              <a:t>the end of the day that is the effective date of the transaction, </a:t>
            </a:r>
            <a:r>
              <a:rPr lang="en-GB" sz="2200" dirty="0" smtClean="0"/>
              <a:t>Lou </a:t>
            </a:r>
            <a:r>
              <a:rPr lang="en-GB" sz="2200" dirty="0"/>
              <a:t>and Nico own 11 dwellings – their next main residence and their 10 buy-to-let dwellings. However, as they have replaced their previous main residence they will not pay the ADS.</a:t>
            </a:r>
          </a:p>
          <a:p>
            <a:endParaRPr lang="en-GB" dirty="0"/>
          </a:p>
        </p:txBody>
      </p:sp>
      <p:sp>
        <p:nvSpPr>
          <p:cNvPr id="4" name="Date Placeholder 3"/>
          <p:cNvSpPr>
            <a:spLocks noGrp="1"/>
          </p:cNvSpPr>
          <p:nvPr>
            <p:ph type="dt" sz="half" idx="10"/>
          </p:nvPr>
        </p:nvSpPr>
        <p:spPr/>
        <p:txBody>
          <a:bodyPr/>
          <a:lstStyle/>
          <a:p>
            <a:r>
              <a:rPr lang="en-GB" dirty="0" smtClean="0"/>
              <a:t>24/03/2016</a:t>
            </a:r>
            <a:endParaRPr lang="en-GB" dirty="0"/>
          </a:p>
        </p:txBody>
      </p:sp>
    </p:spTree>
    <p:extLst>
      <p:ext uri="{BB962C8B-B14F-4D97-AF65-F5344CB8AC3E}">
        <p14:creationId xmlns:p14="http://schemas.microsoft.com/office/powerpoint/2010/main" val="3534202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E3038F200ABA24EA4D69ED2FABEACA0" ma:contentTypeVersion="0" ma:contentTypeDescription="Create a new document." ma:contentTypeScope="" ma:versionID="1a0c691ef301a8f8436447411d5d389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69DC915-66D7-4637-A726-2359790A4135}">
  <ds:schemaRefs>
    <ds:schemaRef ds:uri="http://schemas.microsoft.com/sharepoint/v3/contenttype/forms"/>
  </ds:schemaRefs>
</ds:datastoreItem>
</file>

<file path=customXml/itemProps2.xml><?xml version="1.0" encoding="utf-8"?>
<ds:datastoreItem xmlns:ds="http://schemas.openxmlformats.org/officeDocument/2006/customXml" ds:itemID="{C84BA0B2-7F08-472F-B20F-35C14EFD0D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EB1E82E8-CEE4-40D8-A879-580E07C1F46B}">
  <ds:schemaRefs>
    <ds:schemaRef ds:uri="http://schemas.microsoft.com/office/2006/documentManagement/types"/>
    <ds:schemaRef ds:uri="http://schemas.microsoft.com/office/infopath/2007/PartnerControls"/>
    <ds:schemaRef ds:uri="http://purl.org/dc/elements/1.1/"/>
    <ds:schemaRef ds:uri="http://purl.org/dc/dcmitype/"/>
    <ds:schemaRef ds:uri="http://schemas.openxmlformats.org/package/2006/metadata/core-properties"/>
    <ds:schemaRef ds:uri="http://www.w3.org/XML/1998/namespace"/>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1436</TotalTime>
  <Words>1456</Words>
  <Application>Microsoft Office PowerPoint</Application>
  <PresentationFormat>On-screen Show (4:3)</PresentationFormat>
  <Paragraphs>147</Paragraphs>
  <Slides>23</Slides>
  <Notes>3</Notes>
  <HiddenSlides>0</HiddenSlides>
  <MMClips>0</MMClips>
  <ScaleCrop>false</ScaleCrop>
  <HeadingPairs>
    <vt:vector size="4" baseType="variant">
      <vt:variant>
        <vt:lpstr>Theme</vt:lpstr>
      </vt:variant>
      <vt:variant>
        <vt:i4>3</vt:i4>
      </vt:variant>
      <vt:variant>
        <vt:lpstr>Slide Titles</vt:lpstr>
      </vt:variant>
      <vt:variant>
        <vt:i4>23</vt:i4>
      </vt:variant>
    </vt:vector>
  </HeadingPairs>
  <TitlesOfParts>
    <vt:vector size="26" baseType="lpstr">
      <vt:lpstr>Office Theme</vt:lpstr>
      <vt:lpstr>1_Office Theme</vt:lpstr>
      <vt:lpstr>2_Office Theme</vt:lpstr>
      <vt:lpstr>Revenue Scotland LBTT Webinar Thursday 24 March 11:30</vt:lpstr>
      <vt:lpstr>Additional Dwelling Supplement (ADS)</vt:lpstr>
      <vt:lpstr>1. Background / context</vt:lpstr>
      <vt:lpstr>2. Legislative process</vt:lpstr>
      <vt:lpstr>3. Calculating the amount of ADS</vt:lpstr>
      <vt:lpstr>Transactions to which ADS applies</vt:lpstr>
      <vt:lpstr>Example 1: Individual purchase  Standard “buying new home, selling existing home” scenario</vt:lpstr>
      <vt:lpstr>Example 2: Individual purchase Standard buy-to-let transaction</vt:lpstr>
      <vt:lpstr>Example 3: Individual purchase  Buyer owns rental properties, main residence being replaced</vt:lpstr>
      <vt:lpstr>4. Transitional arrangements</vt:lpstr>
      <vt:lpstr>5. Key issues</vt:lpstr>
      <vt:lpstr>Key issues</vt:lpstr>
      <vt:lpstr>Key issues</vt:lpstr>
      <vt:lpstr>Example 4: Sole trader property  investment business purchase</vt:lpstr>
      <vt:lpstr>Key issues</vt:lpstr>
      <vt:lpstr>Key issues</vt:lpstr>
      <vt:lpstr>Example 5: Joint buyers</vt:lpstr>
      <vt:lpstr>Example 6:  Spouse/civil partner/cohabitant/child under 16</vt:lpstr>
      <vt:lpstr>Example 7: Buying property  for children to live in</vt:lpstr>
      <vt:lpstr>Key issues</vt:lpstr>
      <vt:lpstr>Example 8: Inherited property</vt:lpstr>
      <vt:lpstr>6. Further Information</vt:lpstr>
      <vt:lpstr>Contact us</vt:lpstr>
    </vt:vector>
  </TitlesOfParts>
  <Company>Scottish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Revenue Scotland</dc:title>
  <dc:creator>u417151</dc:creator>
  <cp:lastModifiedBy>mabruk</cp:lastModifiedBy>
  <cp:revision>139</cp:revision>
  <cp:lastPrinted>2016-03-01T13:27:50Z</cp:lastPrinted>
  <dcterms:created xsi:type="dcterms:W3CDTF">2014-08-22T12:49:49Z</dcterms:created>
  <dcterms:modified xsi:type="dcterms:W3CDTF">2016-03-29T15:27:24Z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A13675363</vt:lpwstr>
  </property>
  <property fmtid="{D5CDD505-2E9C-101B-9397-08002B2CF9AE}" pid="4" name="Objective-Title">
    <vt:lpwstr>March 2016 - LBTT Roadshows - Edinburgh - Aberdeen - Presentation</vt:lpwstr>
  </property>
  <property fmtid="{D5CDD505-2E9C-101B-9397-08002B2CF9AE}" pid="5" name="Objective-Comment">
    <vt:lpwstr>
    </vt:lpwstr>
  </property>
  <property fmtid="{D5CDD505-2E9C-101B-9397-08002B2CF9AE}" pid="6" name="Objective-CreationStamp">
    <vt:filetime>2016-03-09T15:38:04Z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2016-03-23T10:06:52Z</vt:filetime>
  </property>
  <property fmtid="{D5CDD505-2E9C-101B-9397-08002B2CF9AE}" pid="10" name="Objective-ModificationStamp">
    <vt:filetime>2016-03-23T10:06:52Z</vt:filetime>
  </property>
  <property fmtid="{D5CDD505-2E9C-101B-9397-08002B2CF9AE}" pid="11" name="Objective-Owner">
    <vt:lpwstr>Dodd, Marion M (Z440861)</vt:lpwstr>
  </property>
  <property fmtid="{D5CDD505-2E9C-101B-9397-08002B2CF9AE}" pid="12" name="Objective-Path">
    <vt:lpwstr>Objective Global Folder:Revenue Scotland:Administration:Communications:External Communications:Events: External Communications (Revenue Scotland):Revenue Scotland: Land and Buildings Transaction Tax (LBTT) Roadshows: 2015-2020:</vt:lpwstr>
  </property>
  <property fmtid="{D5CDD505-2E9C-101B-9397-08002B2CF9AE}" pid="13" name="Objective-Parent">
    <vt:lpwstr>Revenue Scotland: Land and Buildings Transaction Tax (LBTT) Roadshows: 2015-2020</vt:lpwstr>
  </property>
  <property fmtid="{D5CDD505-2E9C-101B-9397-08002B2CF9AE}" pid="14" name="Objective-State">
    <vt:lpwstr>Published</vt:lpwstr>
  </property>
  <property fmtid="{D5CDD505-2E9C-101B-9397-08002B2CF9AE}" pid="15" name="Objective-Version">
    <vt:lpwstr>17.0</vt:lpwstr>
  </property>
  <property fmtid="{D5CDD505-2E9C-101B-9397-08002B2CF9AE}" pid="16" name="Objective-VersionNumber">
    <vt:i4>27</vt:i4>
  </property>
  <property fmtid="{D5CDD505-2E9C-101B-9397-08002B2CF9AE}" pid="17" name="Objective-VersionComment">
    <vt:lpwstr>
    </vt:lpwstr>
  </property>
  <property fmtid="{D5CDD505-2E9C-101B-9397-08002B2CF9AE}" pid="18" name="Objective-FileNumber">
    <vt:lpwstr>CASE/220612</vt:lpwstr>
  </property>
  <property fmtid="{D5CDD505-2E9C-101B-9397-08002B2CF9AE}" pid="19" name="Objective-Classification">
    <vt:lpwstr>[Inherited - OFFICIAL]</vt:lpwstr>
  </property>
  <property fmtid="{D5CDD505-2E9C-101B-9397-08002B2CF9AE}" pid="20" name="Objective-Caveats">
    <vt:lpwstr>Special groups: Caveat for Revenue Scotland; </vt:lpwstr>
  </property>
  <property fmtid="{D5CDD505-2E9C-101B-9397-08002B2CF9AE}" pid="21" name="Objective-Date of Original [system]">
    <vt:lpwstr>
    </vt:lpwstr>
  </property>
  <property fmtid="{D5CDD505-2E9C-101B-9397-08002B2CF9AE}" pid="22" name="Objective-Date Received [system]">
    <vt:lpwstr>
    </vt:lpwstr>
  </property>
  <property fmtid="{D5CDD505-2E9C-101B-9397-08002B2CF9AE}" pid="23" name="Objective-SG Web Publication - Category [system]">
    <vt:lpwstr>
    </vt:lpwstr>
  </property>
  <property fmtid="{D5CDD505-2E9C-101B-9397-08002B2CF9AE}" pid="24" name="Objective-SG Web Publication - Category 2 Classification [system]">
    <vt:lpwstr>
    </vt:lpwstr>
  </property>
  <property fmtid="{D5CDD505-2E9C-101B-9397-08002B2CF9AE}" pid="25" name="ContentTypeId">
    <vt:lpwstr>0x0101005E3038F200ABA24EA4D69ED2FABEACA0</vt:lpwstr>
  </property>
</Properties>
</file>